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9" r:id="rId1"/>
  </p:sldMasterIdLst>
  <p:notesMasterIdLst>
    <p:notesMasterId r:id="rId34"/>
  </p:notesMasterIdLst>
  <p:handoutMasterIdLst>
    <p:handoutMasterId r:id="rId35"/>
  </p:handoutMasterIdLst>
  <p:sldIdLst>
    <p:sldId id="835" r:id="rId2"/>
    <p:sldId id="614" r:id="rId3"/>
    <p:sldId id="258" r:id="rId4"/>
    <p:sldId id="259" r:id="rId5"/>
    <p:sldId id="266" r:id="rId6"/>
    <p:sldId id="280" r:id="rId7"/>
    <p:sldId id="283" r:id="rId8"/>
    <p:sldId id="284" r:id="rId9"/>
    <p:sldId id="285" r:id="rId10"/>
    <p:sldId id="287" r:id="rId11"/>
    <p:sldId id="288" r:id="rId12"/>
    <p:sldId id="289" r:id="rId13"/>
    <p:sldId id="1988" r:id="rId14"/>
    <p:sldId id="1989" r:id="rId15"/>
    <p:sldId id="1993" r:id="rId16"/>
    <p:sldId id="1029" r:id="rId17"/>
    <p:sldId id="1030" r:id="rId18"/>
    <p:sldId id="1031" r:id="rId19"/>
    <p:sldId id="1032" r:id="rId20"/>
    <p:sldId id="1033" r:id="rId21"/>
    <p:sldId id="1034" r:id="rId22"/>
    <p:sldId id="1035" r:id="rId23"/>
    <p:sldId id="1036" r:id="rId24"/>
    <p:sldId id="1038" r:id="rId25"/>
    <p:sldId id="1039" r:id="rId26"/>
    <p:sldId id="1992" r:id="rId27"/>
    <p:sldId id="1991" r:id="rId28"/>
    <p:sldId id="291" r:id="rId29"/>
    <p:sldId id="1990" r:id="rId30"/>
    <p:sldId id="1994" r:id="rId31"/>
    <p:sldId id="1995" r:id="rId32"/>
    <p:sldId id="1996" r:id="rId33"/>
  </p:sldIdLst>
  <p:sldSz cx="12192000" cy="6858000"/>
  <p:notesSz cx="7099300" cy="10234613"/>
  <p:custDataLst>
    <p:tags r:id="rId36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00"/>
    <a:srgbClr val="B5E3C8"/>
    <a:srgbClr val="008000"/>
    <a:srgbClr val="CCECFF"/>
    <a:srgbClr val="3333FF"/>
    <a:srgbClr val="FFFF00"/>
    <a:srgbClr val="CC00CC"/>
    <a:srgbClr val="FFCC00"/>
    <a:srgbClr val="FF9999"/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558" autoAdjust="0"/>
    <p:restoredTop sz="89796" autoAdjust="0"/>
  </p:normalViewPr>
  <p:slideViewPr>
    <p:cSldViewPr>
      <p:cViewPr varScale="1">
        <p:scale>
          <a:sx n="198" d="100"/>
          <a:sy n="198" d="100"/>
        </p:scale>
        <p:origin x="208" y="121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fld id="{BFDBF11C-B684-4A8C-9DB2-46B18AF4E6D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64788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5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0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0600" y="768350"/>
            <a:ext cx="5118100" cy="3838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306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862513"/>
            <a:ext cx="5680075" cy="4603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7306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6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fld id="{E134953A-E847-4B81-A1EE-12E7BBF0FEF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07689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8113" y="768350"/>
            <a:ext cx="6823075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Please retain proper</a:t>
            </a:r>
            <a:r>
              <a:rPr lang="en-US" baseline="0" dirty="0"/>
              <a:t> attribution, including the reference to </a:t>
            </a:r>
            <a:r>
              <a:rPr lang="en-US" baseline="0" dirty="0" err="1"/>
              <a:t>ai.berkeley.edu</a:t>
            </a:r>
            <a:r>
              <a:rPr lang="en-US" baseline="0" dirty="0"/>
              <a:t>.  </a:t>
            </a:r>
            <a:r>
              <a:rPr lang="en-US" baseline="0"/>
              <a:t>Thanks!</a:t>
            </a:r>
            <a:endParaRPr lang="en-US" sz="1200">
              <a:latin typeface="Calibri"/>
              <a:cs typeface="Calibri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134953A-E847-4B81-A1EE-12E7BBF0FEFD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2543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p33:notes"/>
          <p:cNvSpPr txBox="1">
            <a:spLocks noGrp="1"/>
          </p:cNvSpPr>
          <p:nvPr>
            <p:ph type="body" idx="1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8" name="Google Shape;708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934174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34:notes"/>
          <p:cNvSpPr txBox="1">
            <a:spLocks noGrp="1"/>
          </p:cNvSpPr>
          <p:nvPr>
            <p:ph type="body" idx="1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6" name="Google Shape;716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113357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98C43B-97A5-46F4-BA3E-6687F8D44E71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4895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98C43B-97A5-46F4-BA3E-6687F8D44E71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8126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98C43B-97A5-46F4-BA3E-6687F8D44E71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1574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98C43B-97A5-46F4-BA3E-6687F8D44E71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9986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98C43B-97A5-46F4-BA3E-6687F8D44E71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61934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98C43B-97A5-46F4-BA3E-6687F8D44E71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91872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98C43B-97A5-46F4-BA3E-6687F8D44E71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9437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98C43B-97A5-46F4-BA3E-6687F8D44E71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046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3:notes"/>
          <p:cNvSpPr txBox="1">
            <a:spLocks noGrp="1"/>
          </p:cNvSpPr>
          <p:nvPr>
            <p:ph type="body" idx="1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8897377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98C43B-97A5-46F4-BA3E-6687F8D44E71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25360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98C43B-97A5-46F4-BA3E-6687F8D44E71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262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98C43B-97A5-46F4-BA3E-6687F8D44E71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67086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36:notes"/>
          <p:cNvSpPr txBox="1">
            <a:spLocks noGrp="1"/>
          </p:cNvSpPr>
          <p:nvPr>
            <p:ph type="body" idx="1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8" name="Google Shape;728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51037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4:notes"/>
          <p:cNvSpPr txBox="1">
            <a:spLocks noGrp="1"/>
          </p:cNvSpPr>
          <p:nvPr>
            <p:ph type="body" idx="1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84029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1:notes"/>
          <p:cNvSpPr txBox="1">
            <a:spLocks noGrp="1"/>
          </p:cNvSpPr>
          <p:nvPr>
            <p:ph type="body" idx="1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273782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25:notes"/>
          <p:cNvSpPr txBox="1">
            <a:spLocks noGrp="1"/>
          </p:cNvSpPr>
          <p:nvPr>
            <p:ph type="body" idx="1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0" name="Google Shape;530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621563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28:notes"/>
          <p:cNvSpPr txBox="1">
            <a:spLocks noGrp="1"/>
          </p:cNvSpPr>
          <p:nvPr>
            <p:ph type="body" idx="1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1" name="Google Shape;671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764758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29:notes"/>
          <p:cNvSpPr txBox="1">
            <a:spLocks noGrp="1"/>
          </p:cNvSpPr>
          <p:nvPr>
            <p:ph type="body" idx="1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7" name="Google Shape;677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603609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30:notes"/>
          <p:cNvSpPr txBox="1">
            <a:spLocks noGrp="1"/>
          </p:cNvSpPr>
          <p:nvPr>
            <p:ph type="body" idx="1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5" name="Google Shape;685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784109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32:notes"/>
          <p:cNvSpPr txBox="1">
            <a:spLocks noGrp="1"/>
          </p:cNvSpPr>
          <p:nvPr>
            <p:ph type="body" idx="1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0" name="Google Shape;700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767468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1044578"/>
            <a:ext cx="12192000" cy="14700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0" y="3657600"/>
            <a:ext cx="12192000" cy="15240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2E62938-84EC-488D-9CA4-E38E8D42E52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699B4F5-F495-445A-AD57-B1A0CC0AEFE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8113C1C-2065-443A-845F-EE82C0FEFE9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91A05A8-D087-49F8-A68B-53BB47A7E6B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78" indent="0">
              <a:buNone/>
              <a:defRPr sz="1900"/>
            </a:lvl2pPr>
            <a:lvl3pPr marL="914354" indent="0">
              <a:buNone/>
              <a:defRPr sz="1600"/>
            </a:lvl3pPr>
            <a:lvl4pPr marL="1371532" indent="0">
              <a:buNone/>
              <a:defRPr sz="1500"/>
            </a:lvl4pPr>
            <a:lvl5pPr marL="1828709" indent="0">
              <a:buNone/>
              <a:defRPr sz="1500"/>
            </a:lvl5pPr>
            <a:lvl6pPr marL="2285886" indent="0">
              <a:buNone/>
              <a:defRPr sz="1500"/>
            </a:lvl6pPr>
            <a:lvl7pPr marL="2743062" indent="0">
              <a:buNone/>
              <a:defRPr sz="1500"/>
            </a:lvl7pPr>
            <a:lvl8pPr marL="3200240" indent="0">
              <a:buNone/>
              <a:defRPr sz="1500"/>
            </a:lvl8pPr>
            <a:lvl9pPr marL="3657418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6BBC673-9CA8-4194-8E34-D666622A555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D0394BE-C7C4-4CA6-9240-6CDB29B2C93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2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9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2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9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F5894F7-D2D8-4142-8878-126BF2DBE9F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E00470E-5877-48CB-82CD-3CCAD5E8353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1D85F8C-9C5D-49E8-8BBF-F28B73097F1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1" y="273053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500"/>
            </a:lvl1pPr>
            <a:lvl2pPr marL="457178" indent="0">
              <a:buNone/>
              <a:defRPr sz="1200"/>
            </a:lvl2pPr>
            <a:lvl3pPr marL="914354" indent="0">
              <a:buNone/>
              <a:defRPr sz="11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2" indent="0">
              <a:buNone/>
              <a:defRPr sz="900"/>
            </a:lvl7pPr>
            <a:lvl8pPr marL="3200240" indent="0">
              <a:buNone/>
              <a:defRPr sz="900"/>
            </a:lvl8pPr>
            <a:lvl9pPr marL="3657418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9415B49-E272-4523-8166-1B1831C4B71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3"/>
          </a:xfrm>
        </p:spPr>
        <p:txBody>
          <a:bodyPr/>
          <a:lstStyle>
            <a:lvl1pPr marL="0" indent="0">
              <a:buNone/>
              <a:defRPr sz="1500"/>
            </a:lvl1pPr>
            <a:lvl2pPr marL="457178" indent="0">
              <a:buNone/>
              <a:defRPr sz="1200"/>
            </a:lvl2pPr>
            <a:lvl3pPr marL="914354" indent="0">
              <a:buNone/>
              <a:defRPr sz="11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2" indent="0">
              <a:buNone/>
              <a:defRPr sz="900"/>
            </a:lvl7pPr>
            <a:lvl8pPr marL="3200240" indent="0">
              <a:buNone/>
              <a:defRPr sz="900"/>
            </a:lvl8pPr>
            <a:lvl9pPr marL="3657418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F87A090-BAD4-4341-AC7F-A731585BC0A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-25400"/>
            <a:ext cx="12192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06400" y="1397001"/>
            <a:ext cx="11379200" cy="4729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Palatino"/>
                <a:cs typeface="Palatino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Palatino"/>
                <a:cs typeface="Palatino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algn="r">
              <a:defRPr sz="1500">
                <a:latin typeface="Palatino"/>
                <a:cs typeface="Palatino"/>
              </a:defRPr>
            </a:lvl1pPr>
          </a:lstStyle>
          <a:p>
            <a:pPr>
              <a:defRPr/>
            </a:pPr>
            <a:fld id="{529FA7E6-6E6F-4B77-AE36-D459A899DDD1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cxnSp>
        <p:nvCxnSpPr>
          <p:cNvPr id="3" name="Straight Connector 2"/>
          <p:cNvCxnSpPr/>
          <p:nvPr/>
        </p:nvCxnSpPr>
        <p:spPr>
          <a:xfrm>
            <a:off x="304800" y="1092200"/>
            <a:ext cx="11379200" cy="0"/>
          </a:xfrm>
          <a:prstGeom prst="line">
            <a:avLst/>
          </a:prstGeom>
          <a:ln w="12700" cmpd="sng">
            <a:solidFill>
              <a:schemeClr val="accent6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0" r:id="rId1"/>
    <p:sldLayoutId id="2147483771" r:id="rId2"/>
    <p:sldLayoutId id="2147483772" r:id="rId3"/>
    <p:sldLayoutId id="2147483773" r:id="rId4"/>
    <p:sldLayoutId id="2147483774" r:id="rId5"/>
    <p:sldLayoutId id="2147483775" r:id="rId6"/>
    <p:sldLayoutId id="2147483776" r:id="rId7"/>
    <p:sldLayoutId id="2147483777" r:id="rId8"/>
    <p:sldLayoutId id="2147483778" r:id="rId9"/>
    <p:sldLayoutId id="2147483779" r:id="rId10"/>
    <p:sldLayoutId id="2147483780" r:id="rId11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Palatino"/>
          <a:ea typeface="+mj-ea"/>
          <a:cs typeface="Palatino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178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354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532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709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882" indent="-342882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Courier New"/>
        <a:buChar char="o"/>
        <a:defRPr sz="3200">
          <a:solidFill>
            <a:schemeClr val="tx1"/>
          </a:solidFill>
          <a:latin typeface="Palatino"/>
          <a:ea typeface="+mn-ea"/>
          <a:cs typeface="Palatino"/>
        </a:defRPr>
      </a:lvl1pPr>
      <a:lvl2pPr marL="742913" indent="-285737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Courier New"/>
        <a:buChar char="o"/>
        <a:defRPr sz="2800">
          <a:solidFill>
            <a:schemeClr val="tx1">
              <a:lumMod val="75000"/>
              <a:lumOff val="25000"/>
            </a:schemeClr>
          </a:solidFill>
          <a:latin typeface="Palatino"/>
          <a:cs typeface="Palatino"/>
        </a:defRPr>
      </a:lvl2pPr>
      <a:lvl3pPr marL="1142942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Courier New"/>
        <a:buChar char="o"/>
        <a:defRPr sz="2400">
          <a:solidFill>
            <a:schemeClr val="tx1">
              <a:lumMod val="75000"/>
              <a:lumOff val="25000"/>
            </a:schemeClr>
          </a:solidFill>
          <a:latin typeface="Palatino"/>
          <a:cs typeface="Palatino"/>
        </a:defRPr>
      </a:lvl3pPr>
      <a:lvl4pPr marL="1600120" indent="-228589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Courier New"/>
        <a:buChar char="o"/>
        <a:defRPr sz="2000">
          <a:solidFill>
            <a:schemeClr val="tx1">
              <a:lumMod val="75000"/>
              <a:lumOff val="25000"/>
            </a:schemeClr>
          </a:solidFill>
          <a:latin typeface="Palatino"/>
          <a:cs typeface="Palatino"/>
        </a:defRPr>
      </a:lvl4pPr>
      <a:lvl5pPr marL="2057298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Courier New"/>
        <a:buChar char="o"/>
        <a:defRPr sz="2000">
          <a:solidFill>
            <a:schemeClr val="tx1">
              <a:lumMod val="75000"/>
              <a:lumOff val="25000"/>
            </a:schemeClr>
          </a:solidFill>
          <a:latin typeface="Palatino"/>
          <a:cs typeface="Palatino"/>
        </a:defRPr>
      </a:lvl5pPr>
      <a:lvl6pPr marL="2514474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971652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3428829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886006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emf"/><Relationship Id="rId13" Type="http://schemas.openxmlformats.org/officeDocument/2006/relationships/image" Target="../media/image53.emf"/><Relationship Id="rId18" Type="http://schemas.openxmlformats.org/officeDocument/2006/relationships/image" Target="../media/image58.emf"/><Relationship Id="rId3" Type="http://schemas.openxmlformats.org/officeDocument/2006/relationships/image" Target="../media/image43.emf"/><Relationship Id="rId21" Type="http://schemas.openxmlformats.org/officeDocument/2006/relationships/image" Target="../media/image61.emf"/><Relationship Id="rId7" Type="http://schemas.openxmlformats.org/officeDocument/2006/relationships/image" Target="../media/image47.emf"/><Relationship Id="rId12" Type="http://schemas.openxmlformats.org/officeDocument/2006/relationships/image" Target="../media/image52.emf"/><Relationship Id="rId17" Type="http://schemas.openxmlformats.org/officeDocument/2006/relationships/image" Target="../media/image57.emf"/><Relationship Id="rId2" Type="http://schemas.openxmlformats.org/officeDocument/2006/relationships/image" Target="../media/image42.emf"/><Relationship Id="rId16" Type="http://schemas.openxmlformats.org/officeDocument/2006/relationships/image" Target="../media/image56.emf"/><Relationship Id="rId20" Type="http://schemas.openxmlformats.org/officeDocument/2006/relationships/image" Target="../media/image6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emf"/><Relationship Id="rId11" Type="http://schemas.openxmlformats.org/officeDocument/2006/relationships/image" Target="../media/image51.emf"/><Relationship Id="rId24" Type="http://schemas.openxmlformats.org/officeDocument/2006/relationships/image" Target="../media/image64.emf"/><Relationship Id="rId5" Type="http://schemas.openxmlformats.org/officeDocument/2006/relationships/image" Target="../media/image45.emf"/><Relationship Id="rId15" Type="http://schemas.openxmlformats.org/officeDocument/2006/relationships/image" Target="../media/image55.emf"/><Relationship Id="rId23" Type="http://schemas.openxmlformats.org/officeDocument/2006/relationships/image" Target="../media/image63.emf"/><Relationship Id="rId10" Type="http://schemas.openxmlformats.org/officeDocument/2006/relationships/image" Target="../media/image50.emf"/><Relationship Id="rId19" Type="http://schemas.openxmlformats.org/officeDocument/2006/relationships/image" Target="../media/image59.emf"/><Relationship Id="rId4" Type="http://schemas.openxmlformats.org/officeDocument/2006/relationships/image" Target="../media/image44.emf"/><Relationship Id="rId9" Type="http://schemas.openxmlformats.org/officeDocument/2006/relationships/image" Target="../media/image49.emf"/><Relationship Id="rId14" Type="http://schemas.openxmlformats.org/officeDocument/2006/relationships/image" Target="../media/image54.emf"/><Relationship Id="rId22" Type="http://schemas.openxmlformats.org/officeDocument/2006/relationships/image" Target="../media/image62.e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emf"/><Relationship Id="rId13" Type="http://schemas.openxmlformats.org/officeDocument/2006/relationships/image" Target="../media/image61.emf"/><Relationship Id="rId3" Type="http://schemas.openxmlformats.org/officeDocument/2006/relationships/image" Target="../media/image43.emf"/><Relationship Id="rId7" Type="http://schemas.openxmlformats.org/officeDocument/2006/relationships/image" Target="../media/image55.emf"/><Relationship Id="rId12" Type="http://schemas.openxmlformats.org/officeDocument/2006/relationships/image" Target="../media/image60.emf"/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emf"/><Relationship Id="rId11" Type="http://schemas.openxmlformats.org/officeDocument/2006/relationships/image" Target="../media/image59.emf"/><Relationship Id="rId5" Type="http://schemas.openxmlformats.org/officeDocument/2006/relationships/image" Target="../media/image49.emf"/><Relationship Id="rId15" Type="http://schemas.openxmlformats.org/officeDocument/2006/relationships/image" Target="../media/image63.emf"/><Relationship Id="rId10" Type="http://schemas.openxmlformats.org/officeDocument/2006/relationships/image" Target="../media/image58.emf"/><Relationship Id="rId4" Type="http://schemas.openxmlformats.org/officeDocument/2006/relationships/image" Target="../media/image44.emf"/><Relationship Id="rId9" Type="http://schemas.openxmlformats.org/officeDocument/2006/relationships/image" Target="../media/image57.emf"/><Relationship Id="rId14" Type="http://schemas.openxmlformats.org/officeDocument/2006/relationships/image" Target="../media/image62.em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1.png"/><Relationship Id="rId3" Type="http://schemas.openxmlformats.org/officeDocument/2006/relationships/image" Target="../media/image410.png"/><Relationship Id="rId7" Type="http://schemas.openxmlformats.org/officeDocument/2006/relationships/image" Target="../media/image45.png"/><Relationship Id="rId12" Type="http://schemas.openxmlformats.org/officeDocument/2006/relationships/image" Target="../media/image50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11" Type="http://schemas.openxmlformats.org/officeDocument/2006/relationships/image" Target="../media/image49.png"/><Relationship Id="rId5" Type="http://schemas.openxmlformats.org/officeDocument/2006/relationships/image" Target="../media/image43.png"/><Relationship Id="rId15" Type="http://schemas.openxmlformats.org/officeDocument/2006/relationships/image" Target="../media/image53.png"/><Relationship Id="rId10" Type="http://schemas.openxmlformats.org/officeDocument/2006/relationships/image" Target="../media/image48.png"/><Relationship Id="rId4" Type="http://schemas.openxmlformats.org/officeDocument/2006/relationships/image" Target="../media/image65.png"/><Relationship Id="rId9" Type="http://schemas.openxmlformats.org/officeDocument/2006/relationships/image" Target="../media/image47.png"/><Relationship Id="rId14" Type="http://schemas.openxmlformats.org/officeDocument/2006/relationships/image" Target="../media/image5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1.png"/><Relationship Id="rId18" Type="http://schemas.openxmlformats.org/officeDocument/2006/relationships/image" Target="../media/image56.png"/><Relationship Id="rId3" Type="http://schemas.openxmlformats.org/officeDocument/2006/relationships/image" Target="../media/image410.png"/><Relationship Id="rId7" Type="http://schemas.openxmlformats.org/officeDocument/2006/relationships/image" Target="../media/image45.png"/><Relationship Id="rId12" Type="http://schemas.openxmlformats.org/officeDocument/2006/relationships/image" Target="../media/image50.png"/><Relationship Id="rId17" Type="http://schemas.openxmlformats.org/officeDocument/2006/relationships/image" Target="../media/image55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54.png"/><Relationship Id="rId20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11" Type="http://schemas.openxmlformats.org/officeDocument/2006/relationships/image" Target="../media/image49.png"/><Relationship Id="rId5" Type="http://schemas.openxmlformats.org/officeDocument/2006/relationships/image" Target="../media/image43.png"/><Relationship Id="rId15" Type="http://schemas.openxmlformats.org/officeDocument/2006/relationships/image" Target="../media/image53.png"/><Relationship Id="rId10" Type="http://schemas.openxmlformats.org/officeDocument/2006/relationships/image" Target="../media/image48.png"/><Relationship Id="rId19" Type="http://schemas.openxmlformats.org/officeDocument/2006/relationships/image" Target="../media/image57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Relationship Id="rId14" Type="http://schemas.openxmlformats.org/officeDocument/2006/relationships/image" Target="../media/image5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1.png"/><Relationship Id="rId18" Type="http://schemas.openxmlformats.org/officeDocument/2006/relationships/image" Target="../media/image56.png"/><Relationship Id="rId3" Type="http://schemas.openxmlformats.org/officeDocument/2006/relationships/image" Target="../media/image410.png"/><Relationship Id="rId7" Type="http://schemas.openxmlformats.org/officeDocument/2006/relationships/image" Target="../media/image45.png"/><Relationship Id="rId12" Type="http://schemas.openxmlformats.org/officeDocument/2006/relationships/image" Target="../media/image50.png"/><Relationship Id="rId17" Type="http://schemas.openxmlformats.org/officeDocument/2006/relationships/image" Target="../media/image55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54.png"/><Relationship Id="rId20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11" Type="http://schemas.openxmlformats.org/officeDocument/2006/relationships/image" Target="../media/image49.png"/><Relationship Id="rId5" Type="http://schemas.openxmlformats.org/officeDocument/2006/relationships/image" Target="../media/image43.png"/><Relationship Id="rId15" Type="http://schemas.openxmlformats.org/officeDocument/2006/relationships/image" Target="../media/image53.png"/><Relationship Id="rId10" Type="http://schemas.openxmlformats.org/officeDocument/2006/relationships/image" Target="../media/image48.png"/><Relationship Id="rId19" Type="http://schemas.openxmlformats.org/officeDocument/2006/relationships/image" Target="../media/image57.png"/><Relationship Id="rId4" Type="http://schemas.openxmlformats.org/officeDocument/2006/relationships/image" Target="../media/image59.png"/><Relationship Id="rId9" Type="http://schemas.openxmlformats.org/officeDocument/2006/relationships/image" Target="../media/image47.png"/><Relationship Id="rId14" Type="http://schemas.openxmlformats.org/officeDocument/2006/relationships/image" Target="../media/image5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1.png"/><Relationship Id="rId18" Type="http://schemas.openxmlformats.org/officeDocument/2006/relationships/image" Target="../media/image56.png"/><Relationship Id="rId3" Type="http://schemas.openxmlformats.org/officeDocument/2006/relationships/image" Target="../media/image410.png"/><Relationship Id="rId21" Type="http://schemas.openxmlformats.org/officeDocument/2006/relationships/image" Target="../media/image66.png"/><Relationship Id="rId7" Type="http://schemas.openxmlformats.org/officeDocument/2006/relationships/image" Target="../media/image45.png"/><Relationship Id="rId12" Type="http://schemas.openxmlformats.org/officeDocument/2006/relationships/image" Target="../media/image50.png"/><Relationship Id="rId17" Type="http://schemas.openxmlformats.org/officeDocument/2006/relationships/image" Target="../media/image55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54.png"/><Relationship Id="rId20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11" Type="http://schemas.openxmlformats.org/officeDocument/2006/relationships/image" Target="../media/image49.png"/><Relationship Id="rId5" Type="http://schemas.openxmlformats.org/officeDocument/2006/relationships/image" Target="../media/image43.png"/><Relationship Id="rId15" Type="http://schemas.openxmlformats.org/officeDocument/2006/relationships/image" Target="../media/image53.png"/><Relationship Id="rId10" Type="http://schemas.openxmlformats.org/officeDocument/2006/relationships/image" Target="../media/image48.png"/><Relationship Id="rId19" Type="http://schemas.openxmlformats.org/officeDocument/2006/relationships/image" Target="../media/image57.png"/><Relationship Id="rId4" Type="http://schemas.openxmlformats.org/officeDocument/2006/relationships/image" Target="../media/image60.png"/><Relationship Id="rId9" Type="http://schemas.openxmlformats.org/officeDocument/2006/relationships/image" Target="../media/image47.png"/><Relationship Id="rId14" Type="http://schemas.openxmlformats.org/officeDocument/2006/relationships/image" Target="../media/image5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1.png"/><Relationship Id="rId18" Type="http://schemas.openxmlformats.org/officeDocument/2006/relationships/image" Target="../media/image56.png"/><Relationship Id="rId3" Type="http://schemas.openxmlformats.org/officeDocument/2006/relationships/image" Target="../media/image410.png"/><Relationship Id="rId21" Type="http://schemas.openxmlformats.org/officeDocument/2006/relationships/image" Target="../media/image62.png"/><Relationship Id="rId7" Type="http://schemas.openxmlformats.org/officeDocument/2006/relationships/image" Target="../media/image45.png"/><Relationship Id="rId12" Type="http://schemas.openxmlformats.org/officeDocument/2006/relationships/image" Target="../media/image50.png"/><Relationship Id="rId17" Type="http://schemas.openxmlformats.org/officeDocument/2006/relationships/image" Target="../media/image55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54.png"/><Relationship Id="rId20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11" Type="http://schemas.openxmlformats.org/officeDocument/2006/relationships/image" Target="../media/image49.png"/><Relationship Id="rId5" Type="http://schemas.openxmlformats.org/officeDocument/2006/relationships/image" Target="../media/image43.png"/><Relationship Id="rId15" Type="http://schemas.openxmlformats.org/officeDocument/2006/relationships/image" Target="../media/image53.png"/><Relationship Id="rId10" Type="http://schemas.openxmlformats.org/officeDocument/2006/relationships/image" Target="../media/image48.png"/><Relationship Id="rId19" Type="http://schemas.openxmlformats.org/officeDocument/2006/relationships/image" Target="../media/image57.png"/><Relationship Id="rId4" Type="http://schemas.openxmlformats.org/officeDocument/2006/relationships/image" Target="../media/image61.png"/><Relationship Id="rId9" Type="http://schemas.openxmlformats.org/officeDocument/2006/relationships/image" Target="../media/image47.png"/><Relationship Id="rId14" Type="http://schemas.openxmlformats.org/officeDocument/2006/relationships/image" Target="../media/image5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1.png"/><Relationship Id="rId18" Type="http://schemas.openxmlformats.org/officeDocument/2006/relationships/image" Target="../media/image56.png"/><Relationship Id="rId3" Type="http://schemas.openxmlformats.org/officeDocument/2006/relationships/image" Target="../media/image410.png"/><Relationship Id="rId21" Type="http://schemas.openxmlformats.org/officeDocument/2006/relationships/image" Target="../media/image62.png"/><Relationship Id="rId7" Type="http://schemas.openxmlformats.org/officeDocument/2006/relationships/image" Target="../media/image45.png"/><Relationship Id="rId12" Type="http://schemas.openxmlformats.org/officeDocument/2006/relationships/image" Target="../media/image50.png"/><Relationship Id="rId17" Type="http://schemas.openxmlformats.org/officeDocument/2006/relationships/image" Target="../media/image55.pn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54.png"/><Relationship Id="rId20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11" Type="http://schemas.openxmlformats.org/officeDocument/2006/relationships/image" Target="../media/image49.png"/><Relationship Id="rId5" Type="http://schemas.openxmlformats.org/officeDocument/2006/relationships/image" Target="../media/image43.png"/><Relationship Id="rId15" Type="http://schemas.openxmlformats.org/officeDocument/2006/relationships/image" Target="../media/image53.png"/><Relationship Id="rId10" Type="http://schemas.openxmlformats.org/officeDocument/2006/relationships/image" Target="../media/image48.png"/><Relationship Id="rId19" Type="http://schemas.openxmlformats.org/officeDocument/2006/relationships/image" Target="../media/image57.png"/><Relationship Id="rId4" Type="http://schemas.openxmlformats.org/officeDocument/2006/relationships/image" Target="../media/image63.png"/><Relationship Id="rId9" Type="http://schemas.openxmlformats.org/officeDocument/2006/relationships/image" Target="../media/image47.png"/><Relationship Id="rId14" Type="http://schemas.openxmlformats.org/officeDocument/2006/relationships/image" Target="../media/image52.png"/><Relationship Id="rId22" Type="http://schemas.openxmlformats.org/officeDocument/2006/relationships/image" Target="../media/image6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1.png"/><Relationship Id="rId18" Type="http://schemas.openxmlformats.org/officeDocument/2006/relationships/image" Target="../media/image56.png"/><Relationship Id="rId3" Type="http://schemas.openxmlformats.org/officeDocument/2006/relationships/image" Target="../media/image410.png"/><Relationship Id="rId21" Type="http://schemas.openxmlformats.org/officeDocument/2006/relationships/image" Target="../media/image62.png"/><Relationship Id="rId7" Type="http://schemas.openxmlformats.org/officeDocument/2006/relationships/image" Target="../media/image45.png"/><Relationship Id="rId12" Type="http://schemas.openxmlformats.org/officeDocument/2006/relationships/image" Target="../media/image50.png"/><Relationship Id="rId17" Type="http://schemas.openxmlformats.org/officeDocument/2006/relationships/image" Target="../media/image55.pn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54.png"/><Relationship Id="rId20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11" Type="http://schemas.openxmlformats.org/officeDocument/2006/relationships/image" Target="../media/image49.png"/><Relationship Id="rId5" Type="http://schemas.openxmlformats.org/officeDocument/2006/relationships/image" Target="../media/image43.png"/><Relationship Id="rId15" Type="http://schemas.openxmlformats.org/officeDocument/2006/relationships/image" Target="../media/image53.png"/><Relationship Id="rId23" Type="http://schemas.openxmlformats.org/officeDocument/2006/relationships/image" Target="../media/image67.png"/><Relationship Id="rId10" Type="http://schemas.openxmlformats.org/officeDocument/2006/relationships/image" Target="../media/image48.png"/><Relationship Id="rId19" Type="http://schemas.openxmlformats.org/officeDocument/2006/relationships/image" Target="../media/image57.png"/><Relationship Id="rId4" Type="http://schemas.openxmlformats.org/officeDocument/2006/relationships/image" Target="../media/image64.png"/><Relationship Id="rId9" Type="http://schemas.openxmlformats.org/officeDocument/2006/relationships/image" Target="../media/image47.png"/><Relationship Id="rId14" Type="http://schemas.openxmlformats.org/officeDocument/2006/relationships/image" Target="../media/image52.png"/><Relationship Id="rId22" Type="http://schemas.openxmlformats.org/officeDocument/2006/relationships/image" Target="../media/image65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1.png"/><Relationship Id="rId18" Type="http://schemas.openxmlformats.org/officeDocument/2006/relationships/image" Target="../media/image56.png"/><Relationship Id="rId3" Type="http://schemas.openxmlformats.org/officeDocument/2006/relationships/image" Target="../media/image410.png"/><Relationship Id="rId21" Type="http://schemas.openxmlformats.org/officeDocument/2006/relationships/image" Target="../media/image62.png"/><Relationship Id="rId7" Type="http://schemas.openxmlformats.org/officeDocument/2006/relationships/image" Target="../media/image45.png"/><Relationship Id="rId12" Type="http://schemas.openxmlformats.org/officeDocument/2006/relationships/image" Target="../media/image50.png"/><Relationship Id="rId17" Type="http://schemas.openxmlformats.org/officeDocument/2006/relationships/image" Target="../media/image55.png"/><Relationship Id="rId2" Type="http://schemas.openxmlformats.org/officeDocument/2006/relationships/notesSlide" Target="../notesSlides/notesSlide19.xml"/><Relationship Id="rId16" Type="http://schemas.openxmlformats.org/officeDocument/2006/relationships/image" Target="../media/image54.png"/><Relationship Id="rId20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11" Type="http://schemas.openxmlformats.org/officeDocument/2006/relationships/image" Target="../media/image49.png"/><Relationship Id="rId24" Type="http://schemas.openxmlformats.org/officeDocument/2006/relationships/image" Target="../media/image68.png"/><Relationship Id="rId5" Type="http://schemas.openxmlformats.org/officeDocument/2006/relationships/image" Target="../media/image43.png"/><Relationship Id="rId15" Type="http://schemas.openxmlformats.org/officeDocument/2006/relationships/image" Target="../media/image53.png"/><Relationship Id="rId23" Type="http://schemas.openxmlformats.org/officeDocument/2006/relationships/image" Target="../media/image66.png"/><Relationship Id="rId10" Type="http://schemas.openxmlformats.org/officeDocument/2006/relationships/image" Target="../media/image48.png"/><Relationship Id="rId19" Type="http://schemas.openxmlformats.org/officeDocument/2006/relationships/image" Target="../media/image57.png"/><Relationship Id="rId4" Type="http://schemas.openxmlformats.org/officeDocument/2006/relationships/image" Target="../media/image670.png"/><Relationship Id="rId9" Type="http://schemas.openxmlformats.org/officeDocument/2006/relationships/image" Target="../media/image47.png"/><Relationship Id="rId14" Type="http://schemas.openxmlformats.org/officeDocument/2006/relationships/image" Target="../media/image52.png"/><Relationship Id="rId22" Type="http://schemas.openxmlformats.org/officeDocument/2006/relationships/image" Target="../media/image65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1.png"/><Relationship Id="rId18" Type="http://schemas.openxmlformats.org/officeDocument/2006/relationships/image" Target="../media/image56.png"/><Relationship Id="rId3" Type="http://schemas.openxmlformats.org/officeDocument/2006/relationships/image" Target="../media/image410.png"/><Relationship Id="rId21" Type="http://schemas.openxmlformats.org/officeDocument/2006/relationships/image" Target="../media/image62.png"/><Relationship Id="rId7" Type="http://schemas.openxmlformats.org/officeDocument/2006/relationships/image" Target="../media/image45.png"/><Relationship Id="rId12" Type="http://schemas.openxmlformats.org/officeDocument/2006/relationships/image" Target="../media/image50.png"/><Relationship Id="rId17" Type="http://schemas.openxmlformats.org/officeDocument/2006/relationships/image" Target="../media/image55.png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54.png"/><Relationship Id="rId20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11" Type="http://schemas.openxmlformats.org/officeDocument/2006/relationships/image" Target="../media/image49.png"/><Relationship Id="rId5" Type="http://schemas.openxmlformats.org/officeDocument/2006/relationships/image" Target="../media/image43.png"/><Relationship Id="rId15" Type="http://schemas.openxmlformats.org/officeDocument/2006/relationships/image" Target="../media/image53.png"/><Relationship Id="rId23" Type="http://schemas.openxmlformats.org/officeDocument/2006/relationships/image" Target="../media/image70.png"/><Relationship Id="rId10" Type="http://schemas.openxmlformats.org/officeDocument/2006/relationships/image" Target="../media/image48.png"/><Relationship Id="rId19" Type="http://schemas.openxmlformats.org/officeDocument/2006/relationships/image" Target="../media/image57.png"/><Relationship Id="rId4" Type="http://schemas.openxmlformats.org/officeDocument/2006/relationships/image" Target="../media/image69.png"/><Relationship Id="rId9" Type="http://schemas.openxmlformats.org/officeDocument/2006/relationships/image" Target="../media/image47.png"/><Relationship Id="rId14" Type="http://schemas.openxmlformats.org/officeDocument/2006/relationships/image" Target="../media/image52.png"/><Relationship Id="rId22" Type="http://schemas.openxmlformats.org/officeDocument/2006/relationships/image" Target="../media/image65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1.png"/><Relationship Id="rId18" Type="http://schemas.openxmlformats.org/officeDocument/2006/relationships/image" Target="../media/image56.png"/><Relationship Id="rId3" Type="http://schemas.openxmlformats.org/officeDocument/2006/relationships/image" Target="../media/image410.png"/><Relationship Id="rId21" Type="http://schemas.openxmlformats.org/officeDocument/2006/relationships/image" Target="../media/image62.png"/><Relationship Id="rId7" Type="http://schemas.openxmlformats.org/officeDocument/2006/relationships/image" Target="../media/image45.png"/><Relationship Id="rId12" Type="http://schemas.openxmlformats.org/officeDocument/2006/relationships/image" Target="../media/image50.png"/><Relationship Id="rId17" Type="http://schemas.openxmlformats.org/officeDocument/2006/relationships/image" Target="../media/image55.png"/><Relationship Id="rId2" Type="http://schemas.openxmlformats.org/officeDocument/2006/relationships/notesSlide" Target="../notesSlides/notesSlide21.xml"/><Relationship Id="rId16" Type="http://schemas.openxmlformats.org/officeDocument/2006/relationships/image" Target="../media/image54.png"/><Relationship Id="rId20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11" Type="http://schemas.openxmlformats.org/officeDocument/2006/relationships/image" Target="../media/image49.png"/><Relationship Id="rId24" Type="http://schemas.openxmlformats.org/officeDocument/2006/relationships/image" Target="../media/image72.png"/><Relationship Id="rId5" Type="http://schemas.openxmlformats.org/officeDocument/2006/relationships/image" Target="../media/image43.png"/><Relationship Id="rId15" Type="http://schemas.openxmlformats.org/officeDocument/2006/relationships/image" Target="../media/image53.png"/><Relationship Id="rId23" Type="http://schemas.openxmlformats.org/officeDocument/2006/relationships/image" Target="../media/image70.png"/><Relationship Id="rId10" Type="http://schemas.openxmlformats.org/officeDocument/2006/relationships/image" Target="../media/image48.png"/><Relationship Id="rId19" Type="http://schemas.openxmlformats.org/officeDocument/2006/relationships/image" Target="../media/image57.png"/><Relationship Id="rId4" Type="http://schemas.openxmlformats.org/officeDocument/2006/relationships/image" Target="../media/image71.png"/><Relationship Id="rId9" Type="http://schemas.openxmlformats.org/officeDocument/2006/relationships/image" Target="../media/image47.png"/><Relationship Id="rId14" Type="http://schemas.openxmlformats.org/officeDocument/2006/relationships/image" Target="../media/image52.png"/><Relationship Id="rId22" Type="http://schemas.openxmlformats.org/officeDocument/2006/relationships/image" Target="../media/image65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1.png"/><Relationship Id="rId18" Type="http://schemas.openxmlformats.org/officeDocument/2006/relationships/image" Target="../media/image56.png"/><Relationship Id="rId3" Type="http://schemas.openxmlformats.org/officeDocument/2006/relationships/image" Target="../media/image410.png"/><Relationship Id="rId21" Type="http://schemas.openxmlformats.org/officeDocument/2006/relationships/image" Target="../media/image62.png"/><Relationship Id="rId7" Type="http://schemas.openxmlformats.org/officeDocument/2006/relationships/image" Target="../media/image45.png"/><Relationship Id="rId12" Type="http://schemas.openxmlformats.org/officeDocument/2006/relationships/image" Target="../media/image50.png"/><Relationship Id="rId17" Type="http://schemas.openxmlformats.org/officeDocument/2006/relationships/image" Target="../media/image55.png"/><Relationship Id="rId25" Type="http://schemas.openxmlformats.org/officeDocument/2006/relationships/image" Target="../media/image74.png"/><Relationship Id="rId2" Type="http://schemas.openxmlformats.org/officeDocument/2006/relationships/notesSlide" Target="../notesSlides/notesSlide22.xml"/><Relationship Id="rId16" Type="http://schemas.openxmlformats.org/officeDocument/2006/relationships/image" Target="../media/image54.png"/><Relationship Id="rId20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11" Type="http://schemas.openxmlformats.org/officeDocument/2006/relationships/image" Target="../media/image49.png"/><Relationship Id="rId24" Type="http://schemas.openxmlformats.org/officeDocument/2006/relationships/image" Target="../media/image72.png"/><Relationship Id="rId5" Type="http://schemas.openxmlformats.org/officeDocument/2006/relationships/image" Target="../media/image43.png"/><Relationship Id="rId15" Type="http://schemas.openxmlformats.org/officeDocument/2006/relationships/image" Target="../media/image53.png"/><Relationship Id="rId23" Type="http://schemas.openxmlformats.org/officeDocument/2006/relationships/image" Target="../media/image70.png"/><Relationship Id="rId10" Type="http://schemas.openxmlformats.org/officeDocument/2006/relationships/image" Target="../media/image48.png"/><Relationship Id="rId19" Type="http://schemas.openxmlformats.org/officeDocument/2006/relationships/image" Target="../media/image57.png"/><Relationship Id="rId4" Type="http://schemas.openxmlformats.org/officeDocument/2006/relationships/image" Target="../media/image71.png"/><Relationship Id="rId9" Type="http://schemas.openxmlformats.org/officeDocument/2006/relationships/image" Target="../media/image47.png"/><Relationship Id="rId14" Type="http://schemas.openxmlformats.org/officeDocument/2006/relationships/image" Target="../media/image52.png"/><Relationship Id="rId22" Type="http://schemas.openxmlformats.org/officeDocument/2006/relationships/image" Target="../media/image65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18" Type="http://schemas.openxmlformats.org/officeDocument/2006/relationships/image" Target="../media/image27.png"/><Relationship Id="rId3" Type="http://schemas.openxmlformats.org/officeDocument/2006/relationships/image" Target="../media/image12.png"/><Relationship Id="rId21" Type="http://schemas.openxmlformats.org/officeDocument/2006/relationships/image" Target="../media/image30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17" Type="http://schemas.openxmlformats.org/officeDocument/2006/relationships/image" Target="../media/image26.png"/><Relationship Id="rId25" Type="http://schemas.openxmlformats.org/officeDocument/2006/relationships/image" Target="../media/image34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25.png"/><Relationship Id="rId20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24" Type="http://schemas.openxmlformats.org/officeDocument/2006/relationships/image" Target="../media/image33.png"/><Relationship Id="rId5" Type="http://schemas.openxmlformats.org/officeDocument/2006/relationships/image" Target="../media/image14.png"/><Relationship Id="rId15" Type="http://schemas.openxmlformats.org/officeDocument/2006/relationships/image" Target="../media/image24.png"/><Relationship Id="rId23" Type="http://schemas.openxmlformats.org/officeDocument/2006/relationships/image" Target="../media/image32.png"/><Relationship Id="rId10" Type="http://schemas.openxmlformats.org/officeDocument/2006/relationships/image" Target="../media/image19.png"/><Relationship Id="rId19" Type="http://schemas.openxmlformats.org/officeDocument/2006/relationships/image" Target="../media/image28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Relationship Id="rId22" Type="http://schemas.openxmlformats.org/officeDocument/2006/relationships/image" Target="../media/image3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76388" y="1524000"/>
            <a:ext cx="9018587" cy="4142645"/>
          </a:xfrm>
          <a:prstGeom prst="rect">
            <a:avLst/>
          </a:prstGeom>
          <a:noFill/>
        </p:spPr>
      </p:pic>
      <p:sp>
        <p:nvSpPr>
          <p:cNvPr id="5122" name="Rectangle 5"/>
          <p:cNvSpPr>
            <a:spLocks noGrp="1" noChangeArrowheads="1"/>
          </p:cNvSpPr>
          <p:nvPr>
            <p:ph type="ctrTitle"/>
          </p:nvPr>
        </p:nvSpPr>
        <p:spPr>
          <a:xfrm>
            <a:off x="0" y="152400"/>
            <a:ext cx="12192000" cy="1470025"/>
          </a:xfrm>
        </p:spPr>
        <p:txBody>
          <a:bodyPr/>
          <a:lstStyle/>
          <a:p>
            <a:pPr eaLnBrk="1" hangingPunct="1"/>
            <a:r>
              <a:rPr lang="en-US" dirty="0"/>
              <a:t>CS 188: Artificial Intelligence</a:t>
            </a:r>
            <a:br>
              <a:rPr lang="en-US" dirty="0"/>
            </a:br>
            <a:endParaRPr lang="en-US" sz="3600" dirty="0"/>
          </a:p>
        </p:txBody>
      </p:sp>
      <p:sp>
        <p:nvSpPr>
          <p:cNvPr id="5123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0" y="990600"/>
            <a:ext cx="12192000" cy="1524000"/>
          </a:xfrm>
        </p:spPr>
        <p:txBody>
          <a:bodyPr/>
          <a:lstStyle/>
          <a:p>
            <a:r>
              <a:rPr lang="en-US" sz="3600" dirty="0"/>
              <a:t>Neural Networks II</a:t>
            </a:r>
          </a:p>
        </p:txBody>
      </p:sp>
      <p:sp>
        <p:nvSpPr>
          <p:cNvPr id="5124" name="Text Box 7"/>
          <p:cNvSpPr txBox="1">
            <a:spLocks noChangeArrowheads="1"/>
          </p:cNvSpPr>
          <p:nvPr/>
        </p:nvSpPr>
        <p:spPr bwMode="auto">
          <a:xfrm>
            <a:off x="1524000" y="6248403"/>
            <a:ext cx="58674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endParaRPr lang="en-US"/>
          </a:p>
        </p:txBody>
      </p:sp>
      <p:sp>
        <p:nvSpPr>
          <p:cNvPr id="7" name="Text Box 8"/>
          <p:cNvSpPr txBox="1">
            <a:spLocks noChangeArrowheads="1"/>
          </p:cNvSpPr>
          <p:nvPr/>
        </p:nvSpPr>
        <p:spPr bwMode="auto">
          <a:xfrm>
            <a:off x="-10319" y="5789223"/>
            <a:ext cx="12192000" cy="9925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8579" tIns="34289" rIns="68579" bIns="3428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dirty="0">
                <a:latin typeface="Calibri"/>
                <a:cs typeface="Calibri"/>
              </a:rPr>
              <a:t>Instructor: Stuart Russell and Dawn Song </a:t>
            </a:r>
          </a:p>
          <a:p>
            <a:pPr algn="ctr">
              <a:spcBef>
                <a:spcPct val="50000"/>
              </a:spcBef>
            </a:pPr>
            <a:r>
              <a:rPr lang="en-US" sz="2400" dirty="0">
                <a:latin typeface="Calibri"/>
                <a:cs typeface="Calibri"/>
              </a:rPr>
              <a:t>University of California, Berkeley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32"/>
          <p:cNvSpPr txBox="1">
            <a:spLocks noGrp="1"/>
          </p:cNvSpPr>
          <p:nvPr>
            <p:ph type="body" idx="1"/>
          </p:nvPr>
        </p:nvSpPr>
        <p:spPr>
          <a:xfrm>
            <a:off x="609599" y="1371286"/>
            <a:ext cx="5486401" cy="5486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882" lvl="0" indent="-342882" algn="l" rtl="0">
              <a:spcBef>
                <a:spcPts val="0"/>
              </a:spcBef>
              <a:spcAft>
                <a:spcPts val="0"/>
              </a:spcAft>
              <a:buSzPts val="3200"/>
              <a:buChar char="▪"/>
            </a:pPr>
            <a:r>
              <a:rPr lang="en-US"/>
              <a:t>Derivatives tables:</a:t>
            </a:r>
            <a:endParaRPr/>
          </a:p>
          <a:p>
            <a:pPr marL="342882" lvl="0" indent="-139682" algn="l" rtl="0">
              <a:spcBef>
                <a:spcPts val="640"/>
              </a:spcBef>
              <a:spcAft>
                <a:spcPts val="0"/>
              </a:spcAft>
              <a:buSzPts val="3200"/>
              <a:buNone/>
            </a:pPr>
            <a:endParaRPr/>
          </a:p>
          <a:p>
            <a:pPr marL="342882" lvl="0" indent="-139682" algn="l" rtl="0">
              <a:spcBef>
                <a:spcPts val="640"/>
              </a:spcBef>
              <a:spcAft>
                <a:spcPts val="0"/>
              </a:spcAft>
              <a:buSzPts val="3200"/>
              <a:buNone/>
            </a:pPr>
            <a:endParaRPr/>
          </a:p>
        </p:txBody>
      </p:sp>
      <p:sp>
        <p:nvSpPr>
          <p:cNvPr id="703" name="Google Shape;703;p32"/>
          <p:cNvSpPr txBox="1">
            <a:spLocks noGrp="1"/>
          </p:cNvSpPr>
          <p:nvPr>
            <p:ph type="title"/>
          </p:nvPr>
        </p:nvSpPr>
        <p:spPr>
          <a:xfrm>
            <a:off x="0" y="-25400"/>
            <a:ext cx="12192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How about computing all the derivatives?</a:t>
            </a:r>
            <a:endParaRPr/>
          </a:p>
        </p:txBody>
      </p:sp>
      <p:pic>
        <p:nvPicPr>
          <p:cNvPr id="704" name="Google Shape;704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05400" y="1524000"/>
            <a:ext cx="4582475" cy="4987921"/>
          </a:xfrm>
          <a:prstGeom prst="rect">
            <a:avLst/>
          </a:prstGeom>
          <a:noFill/>
          <a:ln>
            <a:noFill/>
          </a:ln>
        </p:spPr>
      </p:pic>
      <p:sp>
        <p:nvSpPr>
          <p:cNvPr id="705" name="Google Shape;705;p32"/>
          <p:cNvSpPr txBox="1"/>
          <p:nvPr/>
        </p:nvSpPr>
        <p:spPr>
          <a:xfrm>
            <a:off x="-76200" y="6604084"/>
            <a:ext cx="4203395" cy="253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[source:  http://hyperphysics.phy-astr.gsu.edu/hbase/Math/derfunc.html</a:t>
            </a:r>
            <a:endParaRPr sz="10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29133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33"/>
          <p:cNvSpPr txBox="1">
            <a:spLocks noGrp="1"/>
          </p:cNvSpPr>
          <p:nvPr>
            <p:ph type="title"/>
          </p:nvPr>
        </p:nvSpPr>
        <p:spPr>
          <a:xfrm>
            <a:off x="0" y="-25400"/>
            <a:ext cx="12192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How about computing all the derivatives?</a:t>
            </a:r>
            <a:endParaRPr/>
          </a:p>
        </p:txBody>
      </p:sp>
      <p:sp>
        <p:nvSpPr>
          <p:cNvPr id="711" name="Google Shape;711;p33"/>
          <p:cNvSpPr txBox="1"/>
          <p:nvPr/>
        </p:nvSpPr>
        <p:spPr>
          <a:xfrm>
            <a:off x="1219200" y="1344788"/>
            <a:ext cx="10439400" cy="35588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50" rIns="121900" bIns="6095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920"/>
              <a:buFont typeface="Noto Sans Symbols"/>
              <a:buChar char="■"/>
            </a:pPr>
            <a:r>
              <a:rPr lang="en-US" sz="3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But neural net f is never one of those?</a:t>
            </a:r>
            <a:endParaRPr dirty="0"/>
          </a:p>
          <a:p>
            <a:pPr marL="742950" marR="0" lvl="1" indent="-285750" algn="l" rtl="0">
              <a:spcBef>
                <a:spcPts val="1176"/>
              </a:spcBef>
              <a:spcAft>
                <a:spcPts val="0"/>
              </a:spcAft>
              <a:buClr>
                <a:schemeClr val="hlink"/>
              </a:buClr>
              <a:buSzPts val="1467"/>
              <a:buFont typeface="Noto Sans Symbols"/>
              <a:buChar char="■"/>
            </a:pPr>
            <a:r>
              <a:rPr lang="en-US" sz="2667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 problem: CHAIN RULE:</a:t>
            </a:r>
            <a:endParaRPr dirty="0"/>
          </a:p>
          <a:p>
            <a:pPr marL="1219170" marR="0" lvl="2" indent="0" algn="l" rtl="0">
              <a:spcBef>
                <a:spcPts val="480"/>
              </a:spcBef>
              <a:spcAft>
                <a:spcPts val="0"/>
              </a:spcAft>
              <a:buClr>
                <a:schemeClr val="folHlink"/>
              </a:buClr>
              <a:buSzPts val="1200"/>
              <a:buFont typeface="Noto Sans Symbols"/>
              <a:buNone/>
            </a:pPr>
            <a:endParaRPr sz="2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219170" marR="0" lvl="2" indent="0" algn="l" rtl="0">
              <a:spcBef>
                <a:spcPts val="480"/>
              </a:spcBef>
              <a:spcAft>
                <a:spcPts val="0"/>
              </a:spcAft>
              <a:buClr>
                <a:schemeClr val="folHlink"/>
              </a:buClr>
              <a:buSzPts val="1200"/>
              <a:buFont typeface="Noto Sans Symbols"/>
              <a:buNone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If </a:t>
            </a:r>
            <a:endParaRPr dirty="0"/>
          </a:p>
          <a:p>
            <a:pPr marL="1219170" marR="0" lvl="2" indent="0" algn="l" rtl="0">
              <a:spcBef>
                <a:spcPts val="480"/>
              </a:spcBef>
              <a:spcAft>
                <a:spcPts val="0"/>
              </a:spcAft>
              <a:buClr>
                <a:schemeClr val="folHlink"/>
              </a:buClr>
              <a:buSzPts val="1200"/>
              <a:buFont typeface="Noto Sans Symbols"/>
              <a:buNone/>
            </a:pPr>
            <a:endParaRPr sz="2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219170" marR="0" lvl="2" indent="0" algn="l" rtl="0">
              <a:spcBef>
                <a:spcPts val="480"/>
              </a:spcBef>
              <a:spcAft>
                <a:spcPts val="0"/>
              </a:spcAft>
              <a:buClr>
                <a:schemeClr val="folHlink"/>
              </a:buClr>
              <a:buSzPts val="1200"/>
              <a:buFont typeface="Noto Sans Symbols"/>
              <a:buNone/>
            </a:pPr>
            <a:endParaRPr sz="2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219170" marR="0" lvl="2" indent="0" algn="l" rtl="0">
              <a:spcBef>
                <a:spcPts val="480"/>
              </a:spcBef>
              <a:spcAft>
                <a:spcPts val="0"/>
              </a:spcAft>
              <a:buClr>
                <a:schemeClr val="folHlink"/>
              </a:buClr>
              <a:buSzPts val="1200"/>
              <a:buFont typeface="Noto Sans Symbols"/>
              <a:buNone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Then</a:t>
            </a:r>
            <a:endParaRPr dirty="0"/>
          </a:p>
          <a:p>
            <a:pPr marL="1219170" marR="0" lvl="2" indent="0" algn="l" rtl="0">
              <a:spcBef>
                <a:spcPts val="480"/>
              </a:spcBef>
              <a:spcAft>
                <a:spcPts val="0"/>
              </a:spcAft>
              <a:buClr>
                <a:schemeClr val="folHlink"/>
              </a:buClr>
              <a:buSzPts val="1200"/>
              <a:buFont typeface="Noto Sans Symbols"/>
              <a:buNone/>
            </a:pPr>
            <a:endParaRPr sz="2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219170" marR="0" lvl="2" indent="0" algn="l" rtl="0">
              <a:spcBef>
                <a:spcPts val="480"/>
              </a:spcBef>
              <a:spcAft>
                <a:spcPts val="0"/>
              </a:spcAft>
              <a:buClr>
                <a:schemeClr val="folHlink"/>
              </a:buClr>
              <a:buSzPts val="1200"/>
              <a:buFont typeface="Noto Sans Symbols"/>
              <a:buNone/>
            </a:pPr>
            <a:endParaRPr sz="2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219170" marR="0" lvl="2" indent="0" algn="l" rtl="0">
              <a:spcBef>
                <a:spcPts val="480"/>
              </a:spcBef>
              <a:spcAft>
                <a:spcPts val="0"/>
              </a:spcAft>
              <a:buClr>
                <a:schemeClr val="folHlink"/>
              </a:buClr>
              <a:buSzPts val="1200"/>
              <a:buFont typeface="Noto Sans Symbols"/>
              <a:buNone/>
            </a:pPr>
            <a:r>
              <a:rPr lang="en-US" sz="24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Derivatives can be computed by following well-defined procedures</a:t>
            </a:r>
            <a:endParaRPr sz="24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12" name="Google Shape;712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05300" y="2902587"/>
            <a:ext cx="2743200" cy="443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13" name="Google Shape;713;p3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293365" y="4267200"/>
            <a:ext cx="3448680" cy="41005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611389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34"/>
          <p:cNvSpPr txBox="1">
            <a:spLocks noGrp="1"/>
          </p:cNvSpPr>
          <p:nvPr>
            <p:ph type="body" idx="1"/>
          </p:nvPr>
        </p:nvSpPr>
        <p:spPr>
          <a:xfrm>
            <a:off x="406400" y="1397001"/>
            <a:ext cx="11379200" cy="4729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882" lvl="0" indent="-342882" algn="l" rtl="0">
              <a:spcBef>
                <a:spcPts val="0"/>
              </a:spcBef>
              <a:spcAft>
                <a:spcPts val="0"/>
              </a:spcAft>
              <a:buSzPts val="3200"/>
              <a:buChar char="▪"/>
            </a:pPr>
            <a:r>
              <a:rPr lang="en-US"/>
              <a:t>Automatic differentiation software </a:t>
            </a:r>
            <a:endParaRPr/>
          </a:p>
          <a:p>
            <a:pPr marL="742913" lvl="1" indent="-285736" algn="l" rtl="0">
              <a:spcBef>
                <a:spcPts val="560"/>
              </a:spcBef>
              <a:spcAft>
                <a:spcPts val="0"/>
              </a:spcAft>
              <a:buSzPts val="2800"/>
              <a:buChar char="▪"/>
            </a:pPr>
            <a:r>
              <a:rPr lang="en-US"/>
              <a:t>e.g. Theano, TensorFlow, PyTorch, Chainer</a:t>
            </a:r>
            <a:endParaRPr/>
          </a:p>
          <a:p>
            <a:pPr marL="742913" lvl="1" indent="-285736" algn="l" rtl="0">
              <a:spcBef>
                <a:spcPts val="560"/>
              </a:spcBef>
              <a:spcAft>
                <a:spcPts val="0"/>
              </a:spcAft>
              <a:buSzPts val="2800"/>
              <a:buChar char="▪"/>
            </a:pPr>
            <a:r>
              <a:rPr lang="en-US"/>
              <a:t>Only need to program the function g(x,y,w)</a:t>
            </a:r>
            <a:endParaRPr/>
          </a:p>
          <a:p>
            <a:pPr marL="742913" lvl="1" indent="-285736" algn="l" rtl="0">
              <a:spcBef>
                <a:spcPts val="560"/>
              </a:spcBef>
              <a:spcAft>
                <a:spcPts val="0"/>
              </a:spcAft>
              <a:buSzPts val="2800"/>
              <a:buChar char="▪"/>
            </a:pPr>
            <a:r>
              <a:rPr lang="en-US"/>
              <a:t>Can automatically compute all derivatives w.r.t. all entries in w</a:t>
            </a:r>
            <a:endParaRPr/>
          </a:p>
          <a:p>
            <a:pPr marL="742913" lvl="1" indent="-285736" algn="l" rtl="0">
              <a:spcBef>
                <a:spcPts val="560"/>
              </a:spcBef>
              <a:spcAft>
                <a:spcPts val="0"/>
              </a:spcAft>
              <a:buSzPts val="2800"/>
              <a:buChar char="▪"/>
            </a:pPr>
            <a:r>
              <a:rPr lang="en-US"/>
              <a:t>This is typically done by caching info during forward computation pass of f, and then doing a backward pass = “backpropagation”</a:t>
            </a:r>
            <a:endParaRPr/>
          </a:p>
          <a:p>
            <a:pPr marL="742913" lvl="1" indent="-285736" algn="l" rtl="0">
              <a:spcBef>
                <a:spcPts val="560"/>
              </a:spcBef>
              <a:spcAft>
                <a:spcPts val="0"/>
              </a:spcAft>
              <a:buSzPts val="2800"/>
              <a:buChar char="▪"/>
            </a:pPr>
            <a:r>
              <a:rPr lang="en-US"/>
              <a:t>Autodiff / Backpropagation can often be done at computational cost comparable to the forward pass</a:t>
            </a:r>
            <a:endParaRPr/>
          </a:p>
          <a:p>
            <a:pPr marL="342882" lvl="0" indent="-342882" algn="l" rtl="0">
              <a:spcBef>
                <a:spcPts val="640"/>
              </a:spcBef>
              <a:spcAft>
                <a:spcPts val="0"/>
              </a:spcAft>
              <a:buSzPts val="3200"/>
              <a:buChar char="▪"/>
            </a:pPr>
            <a:r>
              <a:rPr lang="en-US"/>
              <a:t>Need to know this exists</a:t>
            </a:r>
            <a:endParaRPr/>
          </a:p>
          <a:p>
            <a:pPr marL="342882" lvl="0" indent="-342882" algn="l" rtl="0">
              <a:spcBef>
                <a:spcPts val="640"/>
              </a:spcBef>
              <a:spcAft>
                <a:spcPts val="0"/>
              </a:spcAft>
              <a:buSzPts val="3200"/>
              <a:buChar char="▪"/>
            </a:pPr>
            <a:r>
              <a:rPr lang="en-US"/>
              <a:t>How this is done?  --  outside of scope of CS188</a:t>
            </a:r>
            <a:endParaRPr/>
          </a:p>
          <a:p>
            <a:pPr marL="742913" lvl="1" indent="-107936" algn="l" rtl="0">
              <a:spcBef>
                <a:spcPts val="56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sp>
        <p:nvSpPr>
          <p:cNvPr id="719" name="Google Shape;719;p34"/>
          <p:cNvSpPr txBox="1">
            <a:spLocks noGrp="1"/>
          </p:cNvSpPr>
          <p:nvPr>
            <p:ph type="title"/>
          </p:nvPr>
        </p:nvSpPr>
        <p:spPr>
          <a:xfrm>
            <a:off x="0" y="-25400"/>
            <a:ext cx="12192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Automatic Differentiation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3035124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49A302-9CEB-6B49-ABD1-29F430BBE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a Network (setting weights)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43A5720-5954-FF44-86F2-64DBD510BFDF}"/>
              </a:ext>
            </a:extLst>
          </p:cNvPr>
          <p:cNvSpPr/>
          <p:nvPr/>
        </p:nvSpPr>
        <p:spPr>
          <a:xfrm>
            <a:off x="9122032" y="2110587"/>
            <a:ext cx="609600" cy="6096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0BE87EE-69BD-EB48-9DD5-DA170DA4F94D}"/>
              </a:ext>
            </a:extLst>
          </p:cNvPr>
          <p:cNvSpPr/>
          <p:nvPr/>
        </p:nvSpPr>
        <p:spPr>
          <a:xfrm>
            <a:off x="9122032" y="3001967"/>
            <a:ext cx="609600" cy="6096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1262234-C440-9646-8C45-15CF6D9DD208}"/>
              </a:ext>
            </a:extLst>
          </p:cNvPr>
          <p:cNvSpPr/>
          <p:nvPr/>
        </p:nvSpPr>
        <p:spPr>
          <a:xfrm>
            <a:off x="9122032" y="3890968"/>
            <a:ext cx="609600" cy="6096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65949CF-19FB-1D42-BE49-C1BB158B76B2}"/>
              </a:ext>
            </a:extLst>
          </p:cNvPr>
          <p:cNvSpPr/>
          <p:nvPr/>
        </p:nvSpPr>
        <p:spPr>
          <a:xfrm>
            <a:off x="7064632" y="1678784"/>
            <a:ext cx="609600" cy="6096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9EBA67D-7088-8F47-A94A-49D9EFD08CFB}"/>
              </a:ext>
            </a:extLst>
          </p:cNvPr>
          <p:cNvSpPr/>
          <p:nvPr/>
        </p:nvSpPr>
        <p:spPr>
          <a:xfrm>
            <a:off x="7064632" y="2415383"/>
            <a:ext cx="609600" cy="6096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11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3BEF69C-9711-1844-9BC8-DCFD043A9A0B}"/>
              </a:ext>
            </a:extLst>
          </p:cNvPr>
          <p:cNvSpPr/>
          <p:nvPr/>
        </p:nvSpPr>
        <p:spPr>
          <a:xfrm>
            <a:off x="7064632" y="3151982"/>
            <a:ext cx="609600" cy="6096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11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5393A65-A87E-1F41-AD61-11E9C632BB3B}"/>
              </a:ext>
            </a:extLst>
          </p:cNvPr>
          <p:cNvSpPr/>
          <p:nvPr/>
        </p:nvSpPr>
        <p:spPr>
          <a:xfrm>
            <a:off x="7064632" y="4500568"/>
            <a:ext cx="609600" cy="6096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F42AD92-0C8E-3E4A-BE55-152C758BDA6F}"/>
              </a:ext>
            </a:extLst>
          </p:cNvPr>
          <p:cNvCxnSpPr>
            <a:stCxn id="7" idx="6"/>
            <a:endCxn id="4" idx="2"/>
          </p:cNvCxnSpPr>
          <p:nvPr/>
        </p:nvCxnSpPr>
        <p:spPr>
          <a:xfrm>
            <a:off x="7674232" y="1983584"/>
            <a:ext cx="1447800" cy="43180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CD660CD-F8DF-EE46-B5C2-696E0390DD09}"/>
              </a:ext>
            </a:extLst>
          </p:cNvPr>
          <p:cNvSpPr txBox="1"/>
          <p:nvPr/>
        </p:nvSpPr>
        <p:spPr>
          <a:xfrm>
            <a:off x="15522766" y="2996588"/>
            <a:ext cx="18473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6DBF4D5-EB5F-364C-865E-88B171A80127}"/>
              </a:ext>
            </a:extLst>
          </p:cNvPr>
          <p:cNvCxnSpPr>
            <a:cxnSpLocks/>
            <a:stCxn id="7" idx="6"/>
            <a:endCxn id="6" idx="2"/>
          </p:cNvCxnSpPr>
          <p:nvPr/>
        </p:nvCxnSpPr>
        <p:spPr>
          <a:xfrm>
            <a:off x="7674232" y="1983584"/>
            <a:ext cx="1447800" cy="22121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564FB15-66A0-344C-9012-B54F0E0EA9C5}"/>
              </a:ext>
            </a:extLst>
          </p:cNvPr>
          <p:cNvCxnSpPr>
            <a:cxnSpLocks/>
            <a:stCxn id="8" idx="6"/>
            <a:endCxn id="6" idx="2"/>
          </p:cNvCxnSpPr>
          <p:nvPr/>
        </p:nvCxnSpPr>
        <p:spPr>
          <a:xfrm>
            <a:off x="7674232" y="2720183"/>
            <a:ext cx="1447800" cy="14755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F5D7D91-D32E-9C4E-A158-6624CCE36735}"/>
              </a:ext>
            </a:extLst>
          </p:cNvPr>
          <p:cNvCxnSpPr>
            <a:cxnSpLocks/>
            <a:stCxn id="9" idx="6"/>
          </p:cNvCxnSpPr>
          <p:nvPr/>
        </p:nvCxnSpPr>
        <p:spPr>
          <a:xfrm>
            <a:off x="7674232" y="3456782"/>
            <a:ext cx="1447800" cy="7389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F70709B-07A7-4140-BC26-0FE413669EAC}"/>
              </a:ext>
            </a:extLst>
          </p:cNvPr>
          <p:cNvCxnSpPr>
            <a:cxnSpLocks/>
            <a:stCxn id="10" idx="6"/>
            <a:endCxn id="6" idx="2"/>
          </p:cNvCxnSpPr>
          <p:nvPr/>
        </p:nvCxnSpPr>
        <p:spPr>
          <a:xfrm flipV="1">
            <a:off x="7674232" y="4195768"/>
            <a:ext cx="1447800" cy="6096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24526FC-59B9-1D43-A928-3AE96BD3E3E3}"/>
              </a:ext>
            </a:extLst>
          </p:cNvPr>
          <p:cNvCxnSpPr>
            <a:cxnSpLocks/>
            <a:stCxn id="7" idx="6"/>
            <a:endCxn id="5" idx="2"/>
          </p:cNvCxnSpPr>
          <p:nvPr/>
        </p:nvCxnSpPr>
        <p:spPr>
          <a:xfrm>
            <a:off x="7674232" y="1983584"/>
            <a:ext cx="1447800" cy="13231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7053426-5F80-F045-B572-E86C7C3630A4}"/>
              </a:ext>
            </a:extLst>
          </p:cNvPr>
          <p:cNvCxnSpPr>
            <a:cxnSpLocks/>
            <a:stCxn id="9" idx="6"/>
            <a:endCxn id="5" idx="2"/>
          </p:cNvCxnSpPr>
          <p:nvPr/>
        </p:nvCxnSpPr>
        <p:spPr>
          <a:xfrm flipV="1">
            <a:off x="7674232" y="3306767"/>
            <a:ext cx="1447800" cy="15001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10353CD-9070-5141-A6EA-B8AF432B6F9A}"/>
              </a:ext>
            </a:extLst>
          </p:cNvPr>
          <p:cNvCxnSpPr>
            <a:cxnSpLocks/>
            <a:stCxn id="9" idx="6"/>
            <a:endCxn id="4" idx="2"/>
          </p:cNvCxnSpPr>
          <p:nvPr/>
        </p:nvCxnSpPr>
        <p:spPr>
          <a:xfrm flipV="1">
            <a:off x="7674232" y="2415387"/>
            <a:ext cx="1447800" cy="10413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6FE8A068-D7D8-3548-B1A8-918E436445B5}"/>
              </a:ext>
            </a:extLst>
          </p:cNvPr>
          <p:cNvCxnSpPr>
            <a:cxnSpLocks/>
            <a:stCxn id="8" idx="6"/>
            <a:endCxn id="4" idx="2"/>
          </p:cNvCxnSpPr>
          <p:nvPr/>
        </p:nvCxnSpPr>
        <p:spPr>
          <a:xfrm flipV="1">
            <a:off x="7674232" y="2415387"/>
            <a:ext cx="1447800" cy="3047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50B73F45-26B0-9445-AB5D-969B97599676}"/>
              </a:ext>
            </a:extLst>
          </p:cNvPr>
          <p:cNvCxnSpPr>
            <a:cxnSpLocks/>
            <a:stCxn id="8" idx="6"/>
            <a:endCxn id="5" idx="2"/>
          </p:cNvCxnSpPr>
          <p:nvPr/>
        </p:nvCxnSpPr>
        <p:spPr>
          <a:xfrm>
            <a:off x="7674232" y="2720183"/>
            <a:ext cx="1447800" cy="5865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90B7433-4A04-4B4D-B0B8-7F8D96C47B07}"/>
              </a:ext>
            </a:extLst>
          </p:cNvPr>
          <p:cNvCxnSpPr>
            <a:cxnSpLocks/>
            <a:stCxn id="10" idx="6"/>
            <a:endCxn id="5" idx="2"/>
          </p:cNvCxnSpPr>
          <p:nvPr/>
        </p:nvCxnSpPr>
        <p:spPr>
          <a:xfrm flipV="1">
            <a:off x="7674232" y="3306767"/>
            <a:ext cx="1447800" cy="14986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73F5117D-CF3A-5C47-9B55-26A495F20C27}"/>
              </a:ext>
            </a:extLst>
          </p:cNvPr>
          <p:cNvCxnSpPr>
            <a:cxnSpLocks/>
            <a:stCxn id="10" idx="6"/>
            <a:endCxn id="4" idx="2"/>
          </p:cNvCxnSpPr>
          <p:nvPr/>
        </p:nvCxnSpPr>
        <p:spPr>
          <a:xfrm flipV="1">
            <a:off x="7674232" y="2415387"/>
            <a:ext cx="1447800" cy="23899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C49AFAAF-6B45-4143-B9C8-B1497848ED93}"/>
              </a:ext>
            </a:extLst>
          </p:cNvPr>
          <p:cNvSpPr/>
          <p:nvPr/>
        </p:nvSpPr>
        <p:spPr>
          <a:xfrm>
            <a:off x="10170777" y="1857775"/>
            <a:ext cx="399055" cy="289798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8FB1BB8-62CF-1946-9AAA-C5CC0111225A}"/>
              </a:ext>
            </a:extLst>
          </p:cNvPr>
          <p:cNvCxnSpPr>
            <a:cxnSpLocks/>
            <a:stCxn id="4" idx="6"/>
          </p:cNvCxnSpPr>
          <p:nvPr/>
        </p:nvCxnSpPr>
        <p:spPr>
          <a:xfrm>
            <a:off x="9731632" y="2415387"/>
            <a:ext cx="43914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6AB00FCE-948B-D04E-995A-4E7BCF24FFA4}"/>
              </a:ext>
            </a:extLst>
          </p:cNvPr>
          <p:cNvCxnSpPr>
            <a:cxnSpLocks/>
            <a:stCxn id="5" idx="6"/>
            <a:endCxn id="47" idx="1"/>
          </p:cNvCxnSpPr>
          <p:nvPr/>
        </p:nvCxnSpPr>
        <p:spPr>
          <a:xfrm>
            <a:off x="9731632" y="3306767"/>
            <a:ext cx="43914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9083B8BE-BF9B-464D-AA23-19734243F6C4}"/>
              </a:ext>
            </a:extLst>
          </p:cNvPr>
          <p:cNvCxnSpPr>
            <a:cxnSpLocks/>
          </p:cNvCxnSpPr>
          <p:nvPr/>
        </p:nvCxnSpPr>
        <p:spPr>
          <a:xfrm>
            <a:off x="9731632" y="4166699"/>
            <a:ext cx="43914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5FA89556-5068-A441-9CAC-271C20C5D8C3}"/>
              </a:ext>
            </a:extLst>
          </p:cNvPr>
          <p:cNvCxnSpPr>
            <a:cxnSpLocks/>
          </p:cNvCxnSpPr>
          <p:nvPr/>
        </p:nvCxnSpPr>
        <p:spPr>
          <a:xfrm>
            <a:off x="10569832" y="2437051"/>
            <a:ext cx="43914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3C0DC496-EF5A-DB4D-99ED-6CDCD593A420}"/>
              </a:ext>
            </a:extLst>
          </p:cNvPr>
          <p:cNvCxnSpPr>
            <a:cxnSpLocks/>
          </p:cNvCxnSpPr>
          <p:nvPr/>
        </p:nvCxnSpPr>
        <p:spPr>
          <a:xfrm>
            <a:off x="10569832" y="3328431"/>
            <a:ext cx="43914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7AB78201-4F0B-4C44-9A9C-5BC367C357C7}"/>
              </a:ext>
            </a:extLst>
          </p:cNvPr>
          <p:cNvCxnSpPr>
            <a:cxnSpLocks/>
          </p:cNvCxnSpPr>
          <p:nvPr/>
        </p:nvCxnSpPr>
        <p:spPr>
          <a:xfrm>
            <a:off x="10569832" y="4188363"/>
            <a:ext cx="43914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2CB9F4C8-49AC-BE4D-B127-F825536060AF}"/>
              </a:ext>
            </a:extLst>
          </p:cNvPr>
          <p:cNvSpPr txBox="1"/>
          <p:nvPr/>
        </p:nvSpPr>
        <p:spPr>
          <a:xfrm>
            <a:off x="10221270" y="2213256"/>
            <a:ext cx="25277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" pitchFamily="2" charset="0"/>
              </a:rPr>
              <a:t>softmax</a:t>
            </a:r>
            <a:endParaRPr lang="en-US" dirty="0">
              <a:latin typeface="Courier" pitchFamily="2" charset="0"/>
            </a:endParaRPr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57743EB1-5D6F-4647-9F8C-F124A3C472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2588" y="2187485"/>
            <a:ext cx="2375244" cy="414725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C8E462E5-C4B1-CB4A-824E-C8AC6F2C6D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55632" y="3092859"/>
            <a:ext cx="2375244" cy="414725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70F6A915-63C2-B84F-B65F-CEB927BC4E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55632" y="3938600"/>
            <a:ext cx="2612768" cy="456197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72A01153-3F7F-6644-BFE2-8694D89285D8}"/>
              </a:ext>
            </a:extLst>
          </p:cNvPr>
          <p:cNvSpPr txBox="1"/>
          <p:nvPr/>
        </p:nvSpPr>
        <p:spPr>
          <a:xfrm>
            <a:off x="7162800" y="3964784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F30A9A8E-1F14-F24F-898C-6D4E29D54C25}"/>
              </a:ext>
            </a:extLst>
          </p:cNvPr>
          <p:cNvSpPr/>
          <p:nvPr/>
        </p:nvSpPr>
        <p:spPr>
          <a:xfrm>
            <a:off x="152400" y="1678784"/>
            <a:ext cx="609600" cy="6096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  <a:r>
              <a:rPr lang="en-US" sz="2000" baseline="-25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en-US" sz="2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CA441AF3-4700-4D4C-97A4-94A70A289E05}"/>
              </a:ext>
            </a:extLst>
          </p:cNvPr>
          <p:cNvSpPr/>
          <p:nvPr/>
        </p:nvSpPr>
        <p:spPr>
          <a:xfrm>
            <a:off x="152400" y="2415383"/>
            <a:ext cx="609600" cy="6096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  <a:r>
              <a:rPr lang="en-US" sz="2000" baseline="-25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en-US" sz="20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80768360-3B88-7D40-BC4A-C666016E741C}"/>
              </a:ext>
            </a:extLst>
          </p:cNvPr>
          <p:cNvSpPr/>
          <p:nvPr/>
        </p:nvSpPr>
        <p:spPr>
          <a:xfrm>
            <a:off x="152400" y="3151982"/>
            <a:ext cx="609600" cy="6096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  <a:r>
              <a:rPr lang="en-US" sz="2000" baseline="-25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endParaRPr lang="en-US" sz="20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9175CDD4-D652-D247-9B4F-692752AF7464}"/>
              </a:ext>
            </a:extLst>
          </p:cNvPr>
          <p:cNvSpPr/>
          <p:nvPr/>
        </p:nvSpPr>
        <p:spPr>
          <a:xfrm>
            <a:off x="152400" y="4500568"/>
            <a:ext cx="609600" cy="6096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  <a:r>
              <a:rPr lang="en-US" sz="2000" baseline="-250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</a:t>
            </a:r>
            <a:endParaRPr lang="en-US" sz="2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9E444B7-D5A5-4846-A1AE-7044E3638EF1}"/>
              </a:ext>
            </a:extLst>
          </p:cNvPr>
          <p:cNvSpPr txBox="1"/>
          <p:nvPr/>
        </p:nvSpPr>
        <p:spPr>
          <a:xfrm>
            <a:off x="228600" y="390025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A212EB48-A487-3441-B5C9-9F27DB460D30}"/>
              </a:ext>
            </a:extLst>
          </p:cNvPr>
          <p:cNvSpPr/>
          <p:nvPr/>
        </p:nvSpPr>
        <p:spPr>
          <a:xfrm>
            <a:off x="1828800" y="1676400"/>
            <a:ext cx="609600" cy="6096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449EC0A3-2056-044A-AE2F-C88F186B5C62}"/>
              </a:ext>
            </a:extLst>
          </p:cNvPr>
          <p:cNvSpPr/>
          <p:nvPr/>
        </p:nvSpPr>
        <p:spPr>
          <a:xfrm>
            <a:off x="1828800" y="2412999"/>
            <a:ext cx="609600" cy="6096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20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3AF0B3B4-206D-6940-908E-B8F44CC68A39}"/>
              </a:ext>
            </a:extLst>
          </p:cNvPr>
          <p:cNvSpPr/>
          <p:nvPr/>
        </p:nvSpPr>
        <p:spPr>
          <a:xfrm>
            <a:off x="1828800" y="3149598"/>
            <a:ext cx="609600" cy="6096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20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ACB0079F-C22D-F447-8748-DD4429427D40}"/>
              </a:ext>
            </a:extLst>
          </p:cNvPr>
          <p:cNvSpPr/>
          <p:nvPr/>
        </p:nvSpPr>
        <p:spPr>
          <a:xfrm>
            <a:off x="1828800" y="4498184"/>
            <a:ext cx="609600" cy="6096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FA79B31-1D20-1E44-A15E-1EC23742DAD1}"/>
              </a:ext>
            </a:extLst>
          </p:cNvPr>
          <p:cNvSpPr txBox="1"/>
          <p:nvPr/>
        </p:nvSpPr>
        <p:spPr>
          <a:xfrm>
            <a:off x="1905000" y="3897868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6EBD58D6-B6E6-264F-A75C-917629177410}"/>
              </a:ext>
            </a:extLst>
          </p:cNvPr>
          <p:cNvSpPr/>
          <p:nvPr/>
        </p:nvSpPr>
        <p:spPr>
          <a:xfrm>
            <a:off x="3505200" y="1678784"/>
            <a:ext cx="609600" cy="6096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D291ED56-EAB4-6444-8B34-63672FF754B6}"/>
              </a:ext>
            </a:extLst>
          </p:cNvPr>
          <p:cNvSpPr/>
          <p:nvPr/>
        </p:nvSpPr>
        <p:spPr>
          <a:xfrm>
            <a:off x="3505200" y="2415383"/>
            <a:ext cx="609600" cy="6096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20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CB686E79-56CA-AD42-8459-398310976342}"/>
              </a:ext>
            </a:extLst>
          </p:cNvPr>
          <p:cNvSpPr/>
          <p:nvPr/>
        </p:nvSpPr>
        <p:spPr>
          <a:xfrm>
            <a:off x="3505200" y="3151982"/>
            <a:ext cx="609600" cy="6096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20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601E9E4E-A9F7-0046-A54F-E1C074D731BA}"/>
              </a:ext>
            </a:extLst>
          </p:cNvPr>
          <p:cNvSpPr/>
          <p:nvPr/>
        </p:nvSpPr>
        <p:spPr>
          <a:xfrm>
            <a:off x="3505200" y="4500568"/>
            <a:ext cx="609600" cy="6096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FD06C78-41F4-464E-AF0E-1248CC676A5A}"/>
              </a:ext>
            </a:extLst>
          </p:cNvPr>
          <p:cNvSpPr txBox="1"/>
          <p:nvPr/>
        </p:nvSpPr>
        <p:spPr>
          <a:xfrm>
            <a:off x="3581400" y="390025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3B100046-20AD-764A-98C6-15CD85DD0A91}"/>
              </a:ext>
            </a:extLst>
          </p:cNvPr>
          <p:cNvSpPr/>
          <p:nvPr/>
        </p:nvSpPr>
        <p:spPr>
          <a:xfrm>
            <a:off x="5410200" y="1678784"/>
            <a:ext cx="609600" cy="6096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A9C1FE6E-11B8-5943-A4D8-29C373D9E851}"/>
              </a:ext>
            </a:extLst>
          </p:cNvPr>
          <p:cNvSpPr/>
          <p:nvPr/>
        </p:nvSpPr>
        <p:spPr>
          <a:xfrm>
            <a:off x="5410200" y="2415383"/>
            <a:ext cx="609600" cy="6096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20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2A1BD88F-8F49-D444-92C8-C752211BAEAA}"/>
              </a:ext>
            </a:extLst>
          </p:cNvPr>
          <p:cNvSpPr/>
          <p:nvPr/>
        </p:nvSpPr>
        <p:spPr>
          <a:xfrm>
            <a:off x="5410200" y="3151982"/>
            <a:ext cx="609600" cy="6096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20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49F6B768-DCB7-E94B-8EA6-B6D07998F922}"/>
              </a:ext>
            </a:extLst>
          </p:cNvPr>
          <p:cNvSpPr/>
          <p:nvPr/>
        </p:nvSpPr>
        <p:spPr>
          <a:xfrm>
            <a:off x="5410200" y="4500568"/>
            <a:ext cx="609600" cy="6096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1EB86C79-4210-9543-83E6-0D045AD38EF0}"/>
              </a:ext>
            </a:extLst>
          </p:cNvPr>
          <p:cNvSpPr txBox="1"/>
          <p:nvPr/>
        </p:nvSpPr>
        <p:spPr>
          <a:xfrm>
            <a:off x="5486400" y="390025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8FCF439-C5E4-9649-8385-752CE3555D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9422" y="1791880"/>
            <a:ext cx="372778" cy="34410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5D04483-3165-034C-BE0B-15F0A4D7A5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47211" y="2530866"/>
            <a:ext cx="372778" cy="34410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C80BE36-B407-0D44-8AF7-EB6CFBA76C5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69179" y="3300221"/>
            <a:ext cx="372778" cy="35127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AAFE58B-058B-BA45-A9EE-D6F6C0E4EAD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24641" y="4630281"/>
            <a:ext cx="462715" cy="34540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D288C3A-C36C-8B45-8975-F43E3BB073C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61933" y="4613010"/>
            <a:ext cx="537661" cy="37994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912BC2E8-5A0C-5A43-9CD3-6E23F71C0B9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75885" y="4630281"/>
            <a:ext cx="462715" cy="34540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913E5AA-E16B-F54D-AA02-856880D05EB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44565" y="1817269"/>
            <a:ext cx="372778" cy="34410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B90791AF-85B3-AE4C-8102-D8EEFB1D3A7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619467" y="2530866"/>
            <a:ext cx="372778" cy="34410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624C2811-1A29-5648-842D-91B62BE1E09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647260" y="3291039"/>
            <a:ext cx="338889" cy="319338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029AA10B-F33D-3E40-82EC-9CD1D6C5668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204502" y="3259105"/>
            <a:ext cx="394285" cy="351272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17AECD10-FAC9-0044-8A9E-DB39334D940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182785" y="2504765"/>
            <a:ext cx="433714" cy="378514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76457251-B511-594C-A7FA-19373383959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194257" y="1803124"/>
            <a:ext cx="394285" cy="344104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DE54AC2B-BD58-CD45-8754-2ECD37D744DD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200742" y="2286104"/>
            <a:ext cx="554762" cy="258531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F54B6809-8D43-374B-866E-FAEBC539B517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193513" y="3199165"/>
            <a:ext cx="554762" cy="258531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EED4B2D8-497C-2545-B102-D16DA940734D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198838" y="4073494"/>
            <a:ext cx="554762" cy="263915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D2E5A591-9F0D-0948-815B-21453BD17A62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486400" y="3319869"/>
            <a:ext cx="490130" cy="263915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FA3AAC56-D10E-A94C-898F-D0044F1AE081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486400" y="2639453"/>
            <a:ext cx="490130" cy="258531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57D8FFC3-5BF1-7848-8214-BDECAF7A5D03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5510905" y="1877453"/>
            <a:ext cx="490130" cy="258531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5A100085-647A-DF4E-8B43-0FC5F604BF31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477153" y="4739771"/>
            <a:ext cx="471835" cy="235916"/>
          </a:xfrm>
          <a:prstGeom prst="rect">
            <a:avLst/>
          </a:prstGeom>
        </p:spPr>
      </p:pic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83ECE2D3-5359-324A-9257-C777AA415E9C}"/>
              </a:ext>
            </a:extLst>
          </p:cNvPr>
          <p:cNvCxnSpPr>
            <a:cxnSpLocks/>
            <a:stCxn id="35" idx="6"/>
            <a:endCxn id="42" idx="2"/>
          </p:cNvCxnSpPr>
          <p:nvPr/>
        </p:nvCxnSpPr>
        <p:spPr>
          <a:xfrm flipV="1">
            <a:off x="762000" y="1981200"/>
            <a:ext cx="1066800" cy="23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BABCD7A0-8A5E-0649-A78C-A9A10F8D687C}"/>
              </a:ext>
            </a:extLst>
          </p:cNvPr>
          <p:cNvCxnSpPr>
            <a:cxnSpLocks/>
            <a:stCxn id="35" idx="6"/>
            <a:endCxn id="43" idx="2"/>
          </p:cNvCxnSpPr>
          <p:nvPr/>
        </p:nvCxnSpPr>
        <p:spPr>
          <a:xfrm>
            <a:off x="762000" y="1983584"/>
            <a:ext cx="1066800" cy="73421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A43F17B1-E77E-3242-9073-5E30192DE4F1}"/>
              </a:ext>
            </a:extLst>
          </p:cNvPr>
          <p:cNvCxnSpPr>
            <a:cxnSpLocks/>
            <a:stCxn id="35" idx="6"/>
            <a:endCxn id="45" idx="2"/>
          </p:cNvCxnSpPr>
          <p:nvPr/>
        </p:nvCxnSpPr>
        <p:spPr>
          <a:xfrm>
            <a:off x="762000" y="1983584"/>
            <a:ext cx="1066800" cy="14708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87AA8CC3-A41D-2641-AEC3-00760CF4A2F4}"/>
              </a:ext>
            </a:extLst>
          </p:cNvPr>
          <p:cNvCxnSpPr>
            <a:cxnSpLocks/>
            <a:stCxn id="35" idx="6"/>
            <a:endCxn id="46" idx="2"/>
          </p:cNvCxnSpPr>
          <p:nvPr/>
        </p:nvCxnSpPr>
        <p:spPr>
          <a:xfrm>
            <a:off x="762000" y="1983584"/>
            <a:ext cx="1066800" cy="28194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3CBA05B1-1FF2-924E-8540-42C7CCD0D09F}"/>
              </a:ext>
            </a:extLst>
          </p:cNvPr>
          <p:cNvCxnSpPr>
            <a:cxnSpLocks/>
            <a:stCxn id="36" idx="6"/>
            <a:endCxn id="42" idx="2"/>
          </p:cNvCxnSpPr>
          <p:nvPr/>
        </p:nvCxnSpPr>
        <p:spPr>
          <a:xfrm flipV="1">
            <a:off x="762000" y="1981200"/>
            <a:ext cx="1066800" cy="7389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D1A1430B-7D9B-534C-BE41-71F12328FC51}"/>
              </a:ext>
            </a:extLst>
          </p:cNvPr>
          <p:cNvCxnSpPr>
            <a:cxnSpLocks/>
            <a:stCxn id="36" idx="6"/>
            <a:endCxn id="46" idx="2"/>
          </p:cNvCxnSpPr>
          <p:nvPr/>
        </p:nvCxnSpPr>
        <p:spPr>
          <a:xfrm>
            <a:off x="762000" y="2720183"/>
            <a:ext cx="1066800" cy="20828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B5BBF901-F044-4D4A-BDCC-94282E86A03D}"/>
              </a:ext>
            </a:extLst>
          </p:cNvPr>
          <p:cNvCxnSpPr>
            <a:cxnSpLocks/>
            <a:stCxn id="37" idx="6"/>
            <a:endCxn id="45" idx="2"/>
          </p:cNvCxnSpPr>
          <p:nvPr/>
        </p:nvCxnSpPr>
        <p:spPr>
          <a:xfrm flipV="1">
            <a:off x="762000" y="3454398"/>
            <a:ext cx="1066800" cy="23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BDD6522C-378B-C145-8588-00A5DD78D75F}"/>
              </a:ext>
            </a:extLst>
          </p:cNvPr>
          <p:cNvCxnSpPr>
            <a:cxnSpLocks/>
            <a:stCxn id="36" idx="6"/>
            <a:endCxn id="43" idx="2"/>
          </p:cNvCxnSpPr>
          <p:nvPr/>
        </p:nvCxnSpPr>
        <p:spPr>
          <a:xfrm flipV="1">
            <a:off x="762000" y="2717799"/>
            <a:ext cx="1066800" cy="23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AE3CA7E1-B791-F643-A52A-C201B74E77C2}"/>
              </a:ext>
            </a:extLst>
          </p:cNvPr>
          <p:cNvCxnSpPr>
            <a:cxnSpLocks/>
            <a:stCxn id="36" idx="6"/>
            <a:endCxn id="45" idx="2"/>
          </p:cNvCxnSpPr>
          <p:nvPr/>
        </p:nvCxnSpPr>
        <p:spPr>
          <a:xfrm>
            <a:off x="762000" y="2720183"/>
            <a:ext cx="1066800" cy="73421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9A4370DF-83A4-7A43-84B5-47EFA835A973}"/>
              </a:ext>
            </a:extLst>
          </p:cNvPr>
          <p:cNvCxnSpPr>
            <a:cxnSpLocks/>
            <a:stCxn id="37" idx="6"/>
            <a:endCxn id="46" idx="2"/>
          </p:cNvCxnSpPr>
          <p:nvPr/>
        </p:nvCxnSpPr>
        <p:spPr>
          <a:xfrm>
            <a:off x="762000" y="3456782"/>
            <a:ext cx="1066800" cy="13462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20EF41F6-7E7D-4746-B5BA-E33F8AACDD3A}"/>
              </a:ext>
            </a:extLst>
          </p:cNvPr>
          <p:cNvCxnSpPr>
            <a:cxnSpLocks/>
            <a:stCxn id="37" idx="6"/>
            <a:endCxn id="43" idx="2"/>
          </p:cNvCxnSpPr>
          <p:nvPr/>
        </p:nvCxnSpPr>
        <p:spPr>
          <a:xfrm flipV="1">
            <a:off x="762000" y="2717799"/>
            <a:ext cx="1066800" cy="7389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7F271589-F31A-8548-A1A9-8E363DC490B7}"/>
              </a:ext>
            </a:extLst>
          </p:cNvPr>
          <p:cNvCxnSpPr>
            <a:cxnSpLocks/>
            <a:stCxn id="37" idx="6"/>
            <a:endCxn id="42" idx="2"/>
          </p:cNvCxnSpPr>
          <p:nvPr/>
        </p:nvCxnSpPr>
        <p:spPr>
          <a:xfrm flipV="1">
            <a:off x="762000" y="1981200"/>
            <a:ext cx="1066800" cy="147558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16E567D3-4C4B-0547-8B5F-CCEB65CA29E6}"/>
              </a:ext>
            </a:extLst>
          </p:cNvPr>
          <p:cNvCxnSpPr>
            <a:cxnSpLocks/>
            <a:stCxn id="39" idx="6"/>
            <a:endCxn id="42" idx="2"/>
          </p:cNvCxnSpPr>
          <p:nvPr/>
        </p:nvCxnSpPr>
        <p:spPr>
          <a:xfrm flipV="1">
            <a:off x="762000" y="1981200"/>
            <a:ext cx="1066800" cy="28241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9A3574CE-D484-B141-979B-3D957468BCA2}"/>
              </a:ext>
            </a:extLst>
          </p:cNvPr>
          <p:cNvCxnSpPr>
            <a:cxnSpLocks/>
            <a:stCxn id="39" idx="6"/>
            <a:endCxn id="43" idx="2"/>
          </p:cNvCxnSpPr>
          <p:nvPr/>
        </p:nvCxnSpPr>
        <p:spPr>
          <a:xfrm flipV="1">
            <a:off x="762000" y="2717799"/>
            <a:ext cx="1066800" cy="20875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FEE98790-01FE-B94D-B198-9B5AE88464B2}"/>
              </a:ext>
            </a:extLst>
          </p:cNvPr>
          <p:cNvCxnSpPr>
            <a:cxnSpLocks/>
            <a:stCxn id="39" idx="6"/>
            <a:endCxn id="45" idx="2"/>
          </p:cNvCxnSpPr>
          <p:nvPr/>
        </p:nvCxnSpPr>
        <p:spPr>
          <a:xfrm flipV="1">
            <a:off x="762000" y="3454398"/>
            <a:ext cx="1066800" cy="13509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94E60EF2-2C34-714A-8FF9-5D3E24E36813}"/>
              </a:ext>
            </a:extLst>
          </p:cNvPr>
          <p:cNvCxnSpPr>
            <a:cxnSpLocks/>
            <a:stCxn id="39" idx="6"/>
            <a:endCxn id="46" idx="2"/>
          </p:cNvCxnSpPr>
          <p:nvPr/>
        </p:nvCxnSpPr>
        <p:spPr>
          <a:xfrm flipV="1">
            <a:off x="762000" y="4802984"/>
            <a:ext cx="1066800" cy="23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F7825F59-9CB9-6344-9B57-17527746426F}"/>
              </a:ext>
            </a:extLst>
          </p:cNvPr>
          <p:cNvCxnSpPr>
            <a:cxnSpLocks/>
          </p:cNvCxnSpPr>
          <p:nvPr/>
        </p:nvCxnSpPr>
        <p:spPr>
          <a:xfrm flipV="1">
            <a:off x="2438400" y="1983584"/>
            <a:ext cx="1066800" cy="23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65A182EC-8071-6645-86B2-10FC3010459A}"/>
              </a:ext>
            </a:extLst>
          </p:cNvPr>
          <p:cNvCxnSpPr>
            <a:cxnSpLocks/>
          </p:cNvCxnSpPr>
          <p:nvPr/>
        </p:nvCxnSpPr>
        <p:spPr>
          <a:xfrm>
            <a:off x="2438400" y="1985968"/>
            <a:ext cx="1066800" cy="73421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37691FB5-9F33-5E41-9A0A-D6D0DC947AA9}"/>
              </a:ext>
            </a:extLst>
          </p:cNvPr>
          <p:cNvCxnSpPr>
            <a:cxnSpLocks/>
          </p:cNvCxnSpPr>
          <p:nvPr/>
        </p:nvCxnSpPr>
        <p:spPr>
          <a:xfrm>
            <a:off x="2438400" y="1985968"/>
            <a:ext cx="1066800" cy="14708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F929864A-6C42-9A4A-AA31-DCE78AC3DFA7}"/>
              </a:ext>
            </a:extLst>
          </p:cNvPr>
          <p:cNvCxnSpPr>
            <a:cxnSpLocks/>
          </p:cNvCxnSpPr>
          <p:nvPr/>
        </p:nvCxnSpPr>
        <p:spPr>
          <a:xfrm>
            <a:off x="2438400" y="1985968"/>
            <a:ext cx="1066800" cy="28194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2557496D-90FC-8E49-9C3B-FD924BD921F3}"/>
              </a:ext>
            </a:extLst>
          </p:cNvPr>
          <p:cNvCxnSpPr>
            <a:cxnSpLocks/>
          </p:cNvCxnSpPr>
          <p:nvPr/>
        </p:nvCxnSpPr>
        <p:spPr>
          <a:xfrm flipV="1">
            <a:off x="2438400" y="1983584"/>
            <a:ext cx="1066800" cy="7389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96C6287D-0C84-3F44-8E45-3EBFB69B44D5}"/>
              </a:ext>
            </a:extLst>
          </p:cNvPr>
          <p:cNvCxnSpPr>
            <a:cxnSpLocks/>
          </p:cNvCxnSpPr>
          <p:nvPr/>
        </p:nvCxnSpPr>
        <p:spPr>
          <a:xfrm>
            <a:off x="2438400" y="2722567"/>
            <a:ext cx="1066800" cy="20828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120AF504-55DC-D34F-844F-3A95DF368096}"/>
              </a:ext>
            </a:extLst>
          </p:cNvPr>
          <p:cNvCxnSpPr>
            <a:cxnSpLocks/>
          </p:cNvCxnSpPr>
          <p:nvPr/>
        </p:nvCxnSpPr>
        <p:spPr>
          <a:xfrm flipV="1">
            <a:off x="2438400" y="3456782"/>
            <a:ext cx="1066800" cy="23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CE9EB7F5-3372-C740-95EA-1E454BE1C05C}"/>
              </a:ext>
            </a:extLst>
          </p:cNvPr>
          <p:cNvCxnSpPr>
            <a:cxnSpLocks/>
          </p:cNvCxnSpPr>
          <p:nvPr/>
        </p:nvCxnSpPr>
        <p:spPr>
          <a:xfrm flipV="1">
            <a:off x="2438400" y="2720183"/>
            <a:ext cx="1066800" cy="23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73697004-4831-AE43-A5ED-784069FE97F9}"/>
              </a:ext>
            </a:extLst>
          </p:cNvPr>
          <p:cNvCxnSpPr>
            <a:cxnSpLocks/>
          </p:cNvCxnSpPr>
          <p:nvPr/>
        </p:nvCxnSpPr>
        <p:spPr>
          <a:xfrm>
            <a:off x="2438400" y="2722567"/>
            <a:ext cx="1066800" cy="73421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229FFCF0-28DA-D845-9BB1-5B73A19C0F95}"/>
              </a:ext>
            </a:extLst>
          </p:cNvPr>
          <p:cNvCxnSpPr>
            <a:cxnSpLocks/>
          </p:cNvCxnSpPr>
          <p:nvPr/>
        </p:nvCxnSpPr>
        <p:spPr>
          <a:xfrm>
            <a:off x="2438400" y="3459166"/>
            <a:ext cx="1066800" cy="13462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B33ABE2A-AB6B-5441-8521-4B340F180538}"/>
              </a:ext>
            </a:extLst>
          </p:cNvPr>
          <p:cNvCxnSpPr>
            <a:cxnSpLocks/>
          </p:cNvCxnSpPr>
          <p:nvPr/>
        </p:nvCxnSpPr>
        <p:spPr>
          <a:xfrm flipV="1">
            <a:off x="2438400" y="2720183"/>
            <a:ext cx="1066800" cy="7389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Arrow Connector 142">
            <a:extLst>
              <a:ext uri="{FF2B5EF4-FFF2-40B4-BE49-F238E27FC236}">
                <a16:creationId xmlns:a16="http://schemas.microsoft.com/office/drawing/2014/main" id="{6357EF21-034E-9D4C-80D8-3406AA34893F}"/>
              </a:ext>
            </a:extLst>
          </p:cNvPr>
          <p:cNvCxnSpPr>
            <a:cxnSpLocks/>
          </p:cNvCxnSpPr>
          <p:nvPr/>
        </p:nvCxnSpPr>
        <p:spPr>
          <a:xfrm flipV="1">
            <a:off x="2438400" y="1983584"/>
            <a:ext cx="1066800" cy="147558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8AE527D8-4141-8E41-B6C6-33739702ACEA}"/>
              </a:ext>
            </a:extLst>
          </p:cNvPr>
          <p:cNvCxnSpPr>
            <a:cxnSpLocks/>
          </p:cNvCxnSpPr>
          <p:nvPr/>
        </p:nvCxnSpPr>
        <p:spPr>
          <a:xfrm flipV="1">
            <a:off x="2438400" y="1983584"/>
            <a:ext cx="1066800" cy="28241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DD28FD8A-010E-CA44-BBA2-FD8BF8416596}"/>
              </a:ext>
            </a:extLst>
          </p:cNvPr>
          <p:cNvCxnSpPr>
            <a:cxnSpLocks/>
          </p:cNvCxnSpPr>
          <p:nvPr/>
        </p:nvCxnSpPr>
        <p:spPr>
          <a:xfrm flipV="1">
            <a:off x="2438400" y="2720183"/>
            <a:ext cx="1066800" cy="20875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609044F1-96A8-DC42-B7B2-1C9CA2F1B66B}"/>
              </a:ext>
            </a:extLst>
          </p:cNvPr>
          <p:cNvCxnSpPr>
            <a:cxnSpLocks/>
          </p:cNvCxnSpPr>
          <p:nvPr/>
        </p:nvCxnSpPr>
        <p:spPr>
          <a:xfrm flipV="1">
            <a:off x="2438400" y="3456782"/>
            <a:ext cx="1066800" cy="13509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E7F8137A-5D13-CF43-8EF4-D1F112B22AD6}"/>
              </a:ext>
            </a:extLst>
          </p:cNvPr>
          <p:cNvCxnSpPr>
            <a:cxnSpLocks/>
          </p:cNvCxnSpPr>
          <p:nvPr/>
        </p:nvCxnSpPr>
        <p:spPr>
          <a:xfrm flipV="1">
            <a:off x="2438400" y="4805368"/>
            <a:ext cx="1066800" cy="23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CD65653C-0165-2C4C-92B7-FE7DC71C3C87}"/>
              </a:ext>
            </a:extLst>
          </p:cNvPr>
          <p:cNvCxnSpPr>
            <a:cxnSpLocks/>
          </p:cNvCxnSpPr>
          <p:nvPr/>
        </p:nvCxnSpPr>
        <p:spPr>
          <a:xfrm flipV="1">
            <a:off x="6019800" y="1983584"/>
            <a:ext cx="1066800" cy="23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4F777358-80CD-3241-98E3-E428B9AF6390}"/>
              </a:ext>
            </a:extLst>
          </p:cNvPr>
          <p:cNvCxnSpPr>
            <a:cxnSpLocks/>
          </p:cNvCxnSpPr>
          <p:nvPr/>
        </p:nvCxnSpPr>
        <p:spPr>
          <a:xfrm>
            <a:off x="6019800" y="1985968"/>
            <a:ext cx="1066800" cy="73421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E0F675C8-1B24-524F-858C-C86971377E78}"/>
              </a:ext>
            </a:extLst>
          </p:cNvPr>
          <p:cNvCxnSpPr>
            <a:cxnSpLocks/>
          </p:cNvCxnSpPr>
          <p:nvPr/>
        </p:nvCxnSpPr>
        <p:spPr>
          <a:xfrm>
            <a:off x="6019800" y="1985968"/>
            <a:ext cx="1066800" cy="14708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05B40515-0F4D-5C46-9A99-79394DF76AA3}"/>
              </a:ext>
            </a:extLst>
          </p:cNvPr>
          <p:cNvCxnSpPr>
            <a:cxnSpLocks/>
          </p:cNvCxnSpPr>
          <p:nvPr/>
        </p:nvCxnSpPr>
        <p:spPr>
          <a:xfrm>
            <a:off x="6019800" y="1985968"/>
            <a:ext cx="1066800" cy="28194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7A06DE4D-5375-BB40-9268-1C5AC95D4199}"/>
              </a:ext>
            </a:extLst>
          </p:cNvPr>
          <p:cNvCxnSpPr>
            <a:cxnSpLocks/>
          </p:cNvCxnSpPr>
          <p:nvPr/>
        </p:nvCxnSpPr>
        <p:spPr>
          <a:xfrm flipV="1">
            <a:off x="6019800" y="1983584"/>
            <a:ext cx="1066800" cy="7389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0D6E92EF-39FC-234C-A220-A3F83E361EEB}"/>
              </a:ext>
            </a:extLst>
          </p:cNvPr>
          <p:cNvCxnSpPr>
            <a:cxnSpLocks/>
          </p:cNvCxnSpPr>
          <p:nvPr/>
        </p:nvCxnSpPr>
        <p:spPr>
          <a:xfrm>
            <a:off x="6019800" y="2722567"/>
            <a:ext cx="1066800" cy="20828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>
            <a:extLst>
              <a:ext uri="{FF2B5EF4-FFF2-40B4-BE49-F238E27FC236}">
                <a16:creationId xmlns:a16="http://schemas.microsoft.com/office/drawing/2014/main" id="{E03F6A3F-FCF7-FE4C-8D94-82A79307AA97}"/>
              </a:ext>
            </a:extLst>
          </p:cNvPr>
          <p:cNvCxnSpPr>
            <a:cxnSpLocks/>
          </p:cNvCxnSpPr>
          <p:nvPr/>
        </p:nvCxnSpPr>
        <p:spPr>
          <a:xfrm flipV="1">
            <a:off x="6019800" y="3456782"/>
            <a:ext cx="1066800" cy="23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335386F5-1965-D341-8E1A-C4FAC31BA97F}"/>
              </a:ext>
            </a:extLst>
          </p:cNvPr>
          <p:cNvCxnSpPr>
            <a:cxnSpLocks/>
          </p:cNvCxnSpPr>
          <p:nvPr/>
        </p:nvCxnSpPr>
        <p:spPr>
          <a:xfrm flipV="1">
            <a:off x="6019800" y="2720183"/>
            <a:ext cx="1066800" cy="23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78BF3F7F-586A-4B42-B3F6-F5AD2C58961F}"/>
              </a:ext>
            </a:extLst>
          </p:cNvPr>
          <p:cNvCxnSpPr>
            <a:cxnSpLocks/>
          </p:cNvCxnSpPr>
          <p:nvPr/>
        </p:nvCxnSpPr>
        <p:spPr>
          <a:xfrm>
            <a:off x="6019800" y="2722567"/>
            <a:ext cx="1066800" cy="73421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Arrow Connector 156">
            <a:extLst>
              <a:ext uri="{FF2B5EF4-FFF2-40B4-BE49-F238E27FC236}">
                <a16:creationId xmlns:a16="http://schemas.microsoft.com/office/drawing/2014/main" id="{976F0F04-7C4E-B644-9BCF-ADA074FA9983}"/>
              </a:ext>
            </a:extLst>
          </p:cNvPr>
          <p:cNvCxnSpPr>
            <a:cxnSpLocks/>
          </p:cNvCxnSpPr>
          <p:nvPr/>
        </p:nvCxnSpPr>
        <p:spPr>
          <a:xfrm>
            <a:off x="6019800" y="3459166"/>
            <a:ext cx="1066800" cy="13462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03AF7B9B-CBF7-1249-A51A-763A66E85AC1}"/>
              </a:ext>
            </a:extLst>
          </p:cNvPr>
          <p:cNvCxnSpPr>
            <a:cxnSpLocks/>
          </p:cNvCxnSpPr>
          <p:nvPr/>
        </p:nvCxnSpPr>
        <p:spPr>
          <a:xfrm flipV="1">
            <a:off x="6019800" y="2720183"/>
            <a:ext cx="1066800" cy="7389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2B7FA1F7-B4AA-324B-86F1-2ED5A1CB2D08}"/>
              </a:ext>
            </a:extLst>
          </p:cNvPr>
          <p:cNvCxnSpPr>
            <a:cxnSpLocks/>
          </p:cNvCxnSpPr>
          <p:nvPr/>
        </p:nvCxnSpPr>
        <p:spPr>
          <a:xfrm flipV="1">
            <a:off x="6019800" y="1983584"/>
            <a:ext cx="1066800" cy="147558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712D3E96-08D3-A143-9773-6266F721701B}"/>
              </a:ext>
            </a:extLst>
          </p:cNvPr>
          <p:cNvCxnSpPr>
            <a:cxnSpLocks/>
          </p:cNvCxnSpPr>
          <p:nvPr/>
        </p:nvCxnSpPr>
        <p:spPr>
          <a:xfrm flipV="1">
            <a:off x="6019800" y="1983584"/>
            <a:ext cx="1066800" cy="28241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Arrow Connector 160">
            <a:extLst>
              <a:ext uri="{FF2B5EF4-FFF2-40B4-BE49-F238E27FC236}">
                <a16:creationId xmlns:a16="http://schemas.microsoft.com/office/drawing/2014/main" id="{781899A1-AD76-EC43-8196-67259176AA09}"/>
              </a:ext>
            </a:extLst>
          </p:cNvPr>
          <p:cNvCxnSpPr>
            <a:cxnSpLocks/>
          </p:cNvCxnSpPr>
          <p:nvPr/>
        </p:nvCxnSpPr>
        <p:spPr>
          <a:xfrm flipV="1">
            <a:off x="6019800" y="2720183"/>
            <a:ext cx="1066800" cy="20875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EE16F824-6829-FF49-8BE4-F9B0B4363308}"/>
              </a:ext>
            </a:extLst>
          </p:cNvPr>
          <p:cNvCxnSpPr>
            <a:cxnSpLocks/>
          </p:cNvCxnSpPr>
          <p:nvPr/>
        </p:nvCxnSpPr>
        <p:spPr>
          <a:xfrm flipV="1">
            <a:off x="6019800" y="3456782"/>
            <a:ext cx="1066800" cy="13509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1A9418F8-DA02-FA4C-AA82-7B0BA7831519}"/>
              </a:ext>
            </a:extLst>
          </p:cNvPr>
          <p:cNvCxnSpPr>
            <a:cxnSpLocks/>
          </p:cNvCxnSpPr>
          <p:nvPr/>
        </p:nvCxnSpPr>
        <p:spPr>
          <a:xfrm flipV="1">
            <a:off x="6019800" y="4805368"/>
            <a:ext cx="1066800" cy="23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TextBox 163">
            <a:extLst>
              <a:ext uri="{FF2B5EF4-FFF2-40B4-BE49-F238E27FC236}">
                <a16:creationId xmlns:a16="http://schemas.microsoft.com/office/drawing/2014/main" id="{7C96864B-164A-264C-8D12-EEB1EEF08CBF}"/>
              </a:ext>
            </a:extLst>
          </p:cNvPr>
          <p:cNvSpPr txBox="1"/>
          <p:nvPr/>
        </p:nvSpPr>
        <p:spPr>
          <a:xfrm>
            <a:off x="4528279" y="2930889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pic>
        <p:nvPicPr>
          <p:cNvPr id="127" name="Picture 126">
            <a:extLst>
              <a:ext uri="{FF2B5EF4-FFF2-40B4-BE49-F238E27FC236}">
                <a16:creationId xmlns:a16="http://schemas.microsoft.com/office/drawing/2014/main" id="{3D8C7955-1B4B-AD4D-A686-20CD5A764FF1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2314015" y="5613402"/>
            <a:ext cx="4628677" cy="902645"/>
          </a:xfrm>
          <a:prstGeom prst="rect">
            <a:avLst/>
          </a:prstGeom>
        </p:spPr>
      </p:pic>
      <p:sp>
        <p:nvSpPr>
          <p:cNvPr id="128" name="TextBox 127">
            <a:extLst>
              <a:ext uri="{FF2B5EF4-FFF2-40B4-BE49-F238E27FC236}">
                <a16:creationId xmlns:a16="http://schemas.microsoft.com/office/drawing/2014/main" id="{5B927CD3-EB61-6841-86E9-C1F1725F690F}"/>
              </a:ext>
            </a:extLst>
          </p:cNvPr>
          <p:cNvSpPr txBox="1"/>
          <p:nvPr/>
        </p:nvSpPr>
        <p:spPr>
          <a:xfrm>
            <a:off x="8398132" y="5675332"/>
            <a:ext cx="32841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g = nonlinear activation function</a:t>
            </a:r>
          </a:p>
        </p:txBody>
      </p:sp>
    </p:spTree>
    <p:extLst>
      <p:ext uri="{BB962C8B-B14F-4D97-AF65-F5344CB8AC3E}">
        <p14:creationId xmlns:p14="http://schemas.microsoft.com/office/powerpoint/2010/main" val="35734797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49A302-9CEB-6B49-ABD1-29F430BBE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</a:t>
            </a:r>
            <a:r>
              <a:rPr lang="en-US"/>
              <a:t>a Network</a:t>
            </a:r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43A5720-5954-FF44-86F2-64DBD510BFDF}"/>
              </a:ext>
            </a:extLst>
          </p:cNvPr>
          <p:cNvSpPr/>
          <p:nvPr/>
        </p:nvSpPr>
        <p:spPr>
          <a:xfrm>
            <a:off x="9122032" y="2110587"/>
            <a:ext cx="609600" cy="6096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0BE87EE-69BD-EB48-9DD5-DA170DA4F94D}"/>
              </a:ext>
            </a:extLst>
          </p:cNvPr>
          <p:cNvSpPr/>
          <p:nvPr/>
        </p:nvSpPr>
        <p:spPr>
          <a:xfrm>
            <a:off x="9122032" y="3001967"/>
            <a:ext cx="609600" cy="6096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1262234-C440-9646-8C45-15CF6D9DD208}"/>
              </a:ext>
            </a:extLst>
          </p:cNvPr>
          <p:cNvSpPr/>
          <p:nvPr/>
        </p:nvSpPr>
        <p:spPr>
          <a:xfrm>
            <a:off x="9122032" y="3890968"/>
            <a:ext cx="609600" cy="6096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65949CF-19FB-1D42-BE49-C1BB158B76B2}"/>
              </a:ext>
            </a:extLst>
          </p:cNvPr>
          <p:cNvSpPr/>
          <p:nvPr/>
        </p:nvSpPr>
        <p:spPr>
          <a:xfrm>
            <a:off x="7064632" y="1678784"/>
            <a:ext cx="609600" cy="6096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9EBA67D-7088-8F47-A94A-49D9EFD08CFB}"/>
              </a:ext>
            </a:extLst>
          </p:cNvPr>
          <p:cNvSpPr/>
          <p:nvPr/>
        </p:nvSpPr>
        <p:spPr>
          <a:xfrm>
            <a:off x="7064632" y="2415383"/>
            <a:ext cx="609600" cy="6096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11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3BEF69C-9711-1844-9BC8-DCFD043A9A0B}"/>
              </a:ext>
            </a:extLst>
          </p:cNvPr>
          <p:cNvSpPr/>
          <p:nvPr/>
        </p:nvSpPr>
        <p:spPr>
          <a:xfrm>
            <a:off x="7064632" y="3151982"/>
            <a:ext cx="609600" cy="6096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11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5393A65-A87E-1F41-AD61-11E9C632BB3B}"/>
              </a:ext>
            </a:extLst>
          </p:cNvPr>
          <p:cNvSpPr/>
          <p:nvPr/>
        </p:nvSpPr>
        <p:spPr>
          <a:xfrm>
            <a:off x="7064632" y="4500568"/>
            <a:ext cx="609600" cy="6096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F42AD92-0C8E-3E4A-BE55-152C758BDA6F}"/>
              </a:ext>
            </a:extLst>
          </p:cNvPr>
          <p:cNvCxnSpPr>
            <a:stCxn id="7" idx="6"/>
            <a:endCxn id="4" idx="2"/>
          </p:cNvCxnSpPr>
          <p:nvPr/>
        </p:nvCxnSpPr>
        <p:spPr>
          <a:xfrm>
            <a:off x="7674232" y="1983584"/>
            <a:ext cx="1447800" cy="43180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CD660CD-F8DF-EE46-B5C2-696E0390DD09}"/>
              </a:ext>
            </a:extLst>
          </p:cNvPr>
          <p:cNvSpPr txBox="1"/>
          <p:nvPr/>
        </p:nvSpPr>
        <p:spPr>
          <a:xfrm>
            <a:off x="15522766" y="2996588"/>
            <a:ext cx="18473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6DBF4D5-EB5F-364C-865E-88B171A80127}"/>
              </a:ext>
            </a:extLst>
          </p:cNvPr>
          <p:cNvCxnSpPr>
            <a:cxnSpLocks/>
            <a:stCxn id="7" idx="6"/>
            <a:endCxn id="6" idx="2"/>
          </p:cNvCxnSpPr>
          <p:nvPr/>
        </p:nvCxnSpPr>
        <p:spPr>
          <a:xfrm>
            <a:off x="7674232" y="1983584"/>
            <a:ext cx="1447800" cy="22121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564FB15-66A0-344C-9012-B54F0E0EA9C5}"/>
              </a:ext>
            </a:extLst>
          </p:cNvPr>
          <p:cNvCxnSpPr>
            <a:cxnSpLocks/>
            <a:stCxn id="8" idx="6"/>
            <a:endCxn id="6" idx="2"/>
          </p:cNvCxnSpPr>
          <p:nvPr/>
        </p:nvCxnSpPr>
        <p:spPr>
          <a:xfrm>
            <a:off x="7674232" y="2720183"/>
            <a:ext cx="1447800" cy="14755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F5D7D91-D32E-9C4E-A158-6624CCE36735}"/>
              </a:ext>
            </a:extLst>
          </p:cNvPr>
          <p:cNvCxnSpPr>
            <a:cxnSpLocks/>
            <a:stCxn id="9" idx="6"/>
          </p:cNvCxnSpPr>
          <p:nvPr/>
        </p:nvCxnSpPr>
        <p:spPr>
          <a:xfrm>
            <a:off x="7674232" y="3456782"/>
            <a:ext cx="1447800" cy="7389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F70709B-07A7-4140-BC26-0FE413669EAC}"/>
              </a:ext>
            </a:extLst>
          </p:cNvPr>
          <p:cNvCxnSpPr>
            <a:cxnSpLocks/>
            <a:stCxn id="10" idx="6"/>
            <a:endCxn id="6" idx="2"/>
          </p:cNvCxnSpPr>
          <p:nvPr/>
        </p:nvCxnSpPr>
        <p:spPr>
          <a:xfrm flipV="1">
            <a:off x="7674232" y="4195768"/>
            <a:ext cx="1447800" cy="6096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24526FC-59B9-1D43-A928-3AE96BD3E3E3}"/>
              </a:ext>
            </a:extLst>
          </p:cNvPr>
          <p:cNvCxnSpPr>
            <a:cxnSpLocks/>
            <a:stCxn id="7" idx="6"/>
            <a:endCxn id="5" idx="2"/>
          </p:cNvCxnSpPr>
          <p:nvPr/>
        </p:nvCxnSpPr>
        <p:spPr>
          <a:xfrm>
            <a:off x="7674232" y="1983584"/>
            <a:ext cx="1447800" cy="13231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7053426-5F80-F045-B572-E86C7C3630A4}"/>
              </a:ext>
            </a:extLst>
          </p:cNvPr>
          <p:cNvCxnSpPr>
            <a:cxnSpLocks/>
            <a:stCxn id="9" idx="6"/>
            <a:endCxn id="5" idx="2"/>
          </p:cNvCxnSpPr>
          <p:nvPr/>
        </p:nvCxnSpPr>
        <p:spPr>
          <a:xfrm flipV="1">
            <a:off x="7674232" y="3306767"/>
            <a:ext cx="1447800" cy="15001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10353CD-9070-5141-A6EA-B8AF432B6F9A}"/>
              </a:ext>
            </a:extLst>
          </p:cNvPr>
          <p:cNvCxnSpPr>
            <a:cxnSpLocks/>
            <a:stCxn id="9" idx="6"/>
            <a:endCxn id="4" idx="2"/>
          </p:cNvCxnSpPr>
          <p:nvPr/>
        </p:nvCxnSpPr>
        <p:spPr>
          <a:xfrm flipV="1">
            <a:off x="7674232" y="2415387"/>
            <a:ext cx="1447800" cy="10413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6FE8A068-D7D8-3548-B1A8-918E436445B5}"/>
              </a:ext>
            </a:extLst>
          </p:cNvPr>
          <p:cNvCxnSpPr>
            <a:cxnSpLocks/>
            <a:stCxn id="8" idx="6"/>
            <a:endCxn id="4" idx="2"/>
          </p:cNvCxnSpPr>
          <p:nvPr/>
        </p:nvCxnSpPr>
        <p:spPr>
          <a:xfrm flipV="1">
            <a:off x="7674232" y="2415387"/>
            <a:ext cx="1447800" cy="3047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50B73F45-26B0-9445-AB5D-969B97599676}"/>
              </a:ext>
            </a:extLst>
          </p:cNvPr>
          <p:cNvCxnSpPr>
            <a:cxnSpLocks/>
            <a:stCxn id="8" idx="6"/>
            <a:endCxn id="5" idx="2"/>
          </p:cNvCxnSpPr>
          <p:nvPr/>
        </p:nvCxnSpPr>
        <p:spPr>
          <a:xfrm>
            <a:off x="7674232" y="2720183"/>
            <a:ext cx="1447800" cy="5865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90B7433-4A04-4B4D-B0B8-7F8D96C47B07}"/>
              </a:ext>
            </a:extLst>
          </p:cNvPr>
          <p:cNvCxnSpPr>
            <a:cxnSpLocks/>
            <a:stCxn id="10" idx="6"/>
            <a:endCxn id="5" idx="2"/>
          </p:cNvCxnSpPr>
          <p:nvPr/>
        </p:nvCxnSpPr>
        <p:spPr>
          <a:xfrm flipV="1">
            <a:off x="7674232" y="3306767"/>
            <a:ext cx="1447800" cy="14986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73F5117D-CF3A-5C47-9B55-26A495F20C27}"/>
              </a:ext>
            </a:extLst>
          </p:cNvPr>
          <p:cNvCxnSpPr>
            <a:cxnSpLocks/>
            <a:stCxn id="10" idx="6"/>
            <a:endCxn id="4" idx="2"/>
          </p:cNvCxnSpPr>
          <p:nvPr/>
        </p:nvCxnSpPr>
        <p:spPr>
          <a:xfrm flipV="1">
            <a:off x="7674232" y="2415387"/>
            <a:ext cx="1447800" cy="23899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C49AFAAF-6B45-4143-B9C8-B1497848ED93}"/>
              </a:ext>
            </a:extLst>
          </p:cNvPr>
          <p:cNvSpPr/>
          <p:nvPr/>
        </p:nvSpPr>
        <p:spPr>
          <a:xfrm>
            <a:off x="10170777" y="1857775"/>
            <a:ext cx="399055" cy="289798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8FB1BB8-62CF-1946-9AAA-C5CC0111225A}"/>
              </a:ext>
            </a:extLst>
          </p:cNvPr>
          <p:cNvCxnSpPr>
            <a:cxnSpLocks/>
            <a:stCxn id="4" idx="6"/>
          </p:cNvCxnSpPr>
          <p:nvPr/>
        </p:nvCxnSpPr>
        <p:spPr>
          <a:xfrm>
            <a:off x="9731632" y="2415387"/>
            <a:ext cx="43914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6AB00FCE-948B-D04E-995A-4E7BCF24FFA4}"/>
              </a:ext>
            </a:extLst>
          </p:cNvPr>
          <p:cNvCxnSpPr>
            <a:cxnSpLocks/>
            <a:stCxn id="5" idx="6"/>
            <a:endCxn id="47" idx="1"/>
          </p:cNvCxnSpPr>
          <p:nvPr/>
        </p:nvCxnSpPr>
        <p:spPr>
          <a:xfrm>
            <a:off x="9731632" y="3306767"/>
            <a:ext cx="43914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9083B8BE-BF9B-464D-AA23-19734243F6C4}"/>
              </a:ext>
            </a:extLst>
          </p:cNvPr>
          <p:cNvCxnSpPr>
            <a:cxnSpLocks/>
          </p:cNvCxnSpPr>
          <p:nvPr/>
        </p:nvCxnSpPr>
        <p:spPr>
          <a:xfrm>
            <a:off x="9731632" y="4166699"/>
            <a:ext cx="43914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5FA89556-5068-A441-9CAC-271C20C5D8C3}"/>
              </a:ext>
            </a:extLst>
          </p:cNvPr>
          <p:cNvCxnSpPr>
            <a:cxnSpLocks/>
          </p:cNvCxnSpPr>
          <p:nvPr/>
        </p:nvCxnSpPr>
        <p:spPr>
          <a:xfrm>
            <a:off x="10569832" y="2437051"/>
            <a:ext cx="43914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3C0DC496-EF5A-DB4D-99ED-6CDCD593A420}"/>
              </a:ext>
            </a:extLst>
          </p:cNvPr>
          <p:cNvCxnSpPr>
            <a:cxnSpLocks/>
          </p:cNvCxnSpPr>
          <p:nvPr/>
        </p:nvCxnSpPr>
        <p:spPr>
          <a:xfrm>
            <a:off x="10569832" y="3328431"/>
            <a:ext cx="43914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7AB78201-4F0B-4C44-9A9C-5BC367C357C7}"/>
              </a:ext>
            </a:extLst>
          </p:cNvPr>
          <p:cNvCxnSpPr>
            <a:cxnSpLocks/>
          </p:cNvCxnSpPr>
          <p:nvPr/>
        </p:nvCxnSpPr>
        <p:spPr>
          <a:xfrm>
            <a:off x="10569832" y="4188363"/>
            <a:ext cx="43914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2CB9F4C8-49AC-BE4D-B127-F825536060AF}"/>
              </a:ext>
            </a:extLst>
          </p:cNvPr>
          <p:cNvSpPr txBox="1"/>
          <p:nvPr/>
        </p:nvSpPr>
        <p:spPr>
          <a:xfrm>
            <a:off x="10221270" y="2213256"/>
            <a:ext cx="25277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" pitchFamily="2" charset="0"/>
              </a:rPr>
              <a:t>softmax</a:t>
            </a:r>
            <a:endParaRPr lang="en-US" dirty="0">
              <a:latin typeface="Courier" pitchFamily="2" charset="0"/>
            </a:endParaRPr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57743EB1-5D6F-4647-9F8C-F124A3C472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2588" y="2187485"/>
            <a:ext cx="2375244" cy="414725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C8E462E5-C4B1-CB4A-824E-C8AC6F2C6D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55632" y="3092859"/>
            <a:ext cx="2375244" cy="414725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70F6A915-63C2-B84F-B65F-CEB927BC4E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55632" y="3938600"/>
            <a:ext cx="2612768" cy="456197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72A01153-3F7F-6644-BFE2-8694D89285D8}"/>
              </a:ext>
            </a:extLst>
          </p:cNvPr>
          <p:cNvSpPr txBox="1"/>
          <p:nvPr/>
        </p:nvSpPr>
        <p:spPr>
          <a:xfrm>
            <a:off x="7162800" y="3964784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3B100046-20AD-764A-98C6-15CD85DD0A91}"/>
              </a:ext>
            </a:extLst>
          </p:cNvPr>
          <p:cNvSpPr/>
          <p:nvPr/>
        </p:nvSpPr>
        <p:spPr>
          <a:xfrm>
            <a:off x="5410200" y="1678784"/>
            <a:ext cx="609600" cy="6096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A9C1FE6E-11B8-5943-A4D8-29C373D9E851}"/>
              </a:ext>
            </a:extLst>
          </p:cNvPr>
          <p:cNvSpPr/>
          <p:nvPr/>
        </p:nvSpPr>
        <p:spPr>
          <a:xfrm>
            <a:off x="5410200" y="2415383"/>
            <a:ext cx="609600" cy="6096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20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2A1BD88F-8F49-D444-92C8-C752211BAEAA}"/>
              </a:ext>
            </a:extLst>
          </p:cNvPr>
          <p:cNvSpPr/>
          <p:nvPr/>
        </p:nvSpPr>
        <p:spPr>
          <a:xfrm>
            <a:off x="5410200" y="3151982"/>
            <a:ext cx="609600" cy="6096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20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49F6B768-DCB7-E94B-8EA6-B6D07998F922}"/>
              </a:ext>
            </a:extLst>
          </p:cNvPr>
          <p:cNvSpPr/>
          <p:nvPr/>
        </p:nvSpPr>
        <p:spPr>
          <a:xfrm>
            <a:off x="5410200" y="4500568"/>
            <a:ext cx="609600" cy="6096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1EB86C79-4210-9543-83E6-0D045AD38EF0}"/>
              </a:ext>
            </a:extLst>
          </p:cNvPr>
          <p:cNvSpPr txBox="1"/>
          <p:nvPr/>
        </p:nvSpPr>
        <p:spPr>
          <a:xfrm>
            <a:off x="5486400" y="390025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FD288C3A-C36C-8B45-8975-F43E3BB073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61933" y="4613010"/>
            <a:ext cx="537661" cy="379947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029AA10B-F33D-3E40-82EC-9CD1D6C566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04502" y="3259105"/>
            <a:ext cx="394285" cy="351272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17AECD10-FAC9-0044-8A9E-DB39334D94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82785" y="2504765"/>
            <a:ext cx="433714" cy="378514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76457251-B511-594C-A7FA-19373383959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94257" y="1803124"/>
            <a:ext cx="394285" cy="344104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DE54AC2B-BD58-CD45-8754-2ECD37D744D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00742" y="2286104"/>
            <a:ext cx="554762" cy="258531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F54B6809-8D43-374B-866E-FAEBC539B51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93513" y="3199165"/>
            <a:ext cx="554762" cy="258531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EED4B2D8-497C-2545-B102-D16DA940734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198838" y="4073494"/>
            <a:ext cx="554762" cy="263915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D2E5A591-9F0D-0948-815B-21453BD17A6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486400" y="3319869"/>
            <a:ext cx="490130" cy="263915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FA3AAC56-D10E-A94C-898F-D0044F1AE08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486400" y="2639453"/>
            <a:ext cx="490130" cy="258531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57D8FFC3-5BF1-7848-8214-BDECAF7A5D0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510905" y="1877453"/>
            <a:ext cx="490130" cy="258531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5A100085-647A-DF4E-8B43-0FC5F604BF3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477153" y="4739771"/>
            <a:ext cx="471835" cy="235916"/>
          </a:xfrm>
          <a:prstGeom prst="rect">
            <a:avLst/>
          </a:prstGeom>
        </p:spPr>
      </p:pic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CD65653C-0165-2C4C-92B7-FE7DC71C3C87}"/>
              </a:ext>
            </a:extLst>
          </p:cNvPr>
          <p:cNvCxnSpPr>
            <a:cxnSpLocks/>
          </p:cNvCxnSpPr>
          <p:nvPr/>
        </p:nvCxnSpPr>
        <p:spPr>
          <a:xfrm flipV="1">
            <a:off x="6019800" y="1983584"/>
            <a:ext cx="1066800" cy="23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4F777358-80CD-3241-98E3-E428B9AF6390}"/>
              </a:ext>
            </a:extLst>
          </p:cNvPr>
          <p:cNvCxnSpPr>
            <a:cxnSpLocks/>
          </p:cNvCxnSpPr>
          <p:nvPr/>
        </p:nvCxnSpPr>
        <p:spPr>
          <a:xfrm>
            <a:off x="6019800" y="1985968"/>
            <a:ext cx="1066800" cy="73421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E0F675C8-1B24-524F-858C-C86971377E78}"/>
              </a:ext>
            </a:extLst>
          </p:cNvPr>
          <p:cNvCxnSpPr>
            <a:cxnSpLocks/>
          </p:cNvCxnSpPr>
          <p:nvPr/>
        </p:nvCxnSpPr>
        <p:spPr>
          <a:xfrm>
            <a:off x="6019800" y="1985968"/>
            <a:ext cx="1066800" cy="14708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05B40515-0F4D-5C46-9A99-79394DF76AA3}"/>
              </a:ext>
            </a:extLst>
          </p:cNvPr>
          <p:cNvCxnSpPr>
            <a:cxnSpLocks/>
          </p:cNvCxnSpPr>
          <p:nvPr/>
        </p:nvCxnSpPr>
        <p:spPr>
          <a:xfrm>
            <a:off x="6019800" y="1985968"/>
            <a:ext cx="1066800" cy="28194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7A06DE4D-5375-BB40-9268-1C5AC95D4199}"/>
              </a:ext>
            </a:extLst>
          </p:cNvPr>
          <p:cNvCxnSpPr>
            <a:cxnSpLocks/>
          </p:cNvCxnSpPr>
          <p:nvPr/>
        </p:nvCxnSpPr>
        <p:spPr>
          <a:xfrm flipV="1">
            <a:off x="6019800" y="1983584"/>
            <a:ext cx="1066800" cy="7389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0D6E92EF-39FC-234C-A220-A3F83E361EEB}"/>
              </a:ext>
            </a:extLst>
          </p:cNvPr>
          <p:cNvCxnSpPr>
            <a:cxnSpLocks/>
          </p:cNvCxnSpPr>
          <p:nvPr/>
        </p:nvCxnSpPr>
        <p:spPr>
          <a:xfrm>
            <a:off x="6019800" y="2722567"/>
            <a:ext cx="1066800" cy="20828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>
            <a:extLst>
              <a:ext uri="{FF2B5EF4-FFF2-40B4-BE49-F238E27FC236}">
                <a16:creationId xmlns:a16="http://schemas.microsoft.com/office/drawing/2014/main" id="{E03F6A3F-FCF7-FE4C-8D94-82A79307AA97}"/>
              </a:ext>
            </a:extLst>
          </p:cNvPr>
          <p:cNvCxnSpPr>
            <a:cxnSpLocks/>
          </p:cNvCxnSpPr>
          <p:nvPr/>
        </p:nvCxnSpPr>
        <p:spPr>
          <a:xfrm flipV="1">
            <a:off x="6019800" y="3456782"/>
            <a:ext cx="1066800" cy="23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335386F5-1965-D341-8E1A-C4FAC31BA97F}"/>
              </a:ext>
            </a:extLst>
          </p:cNvPr>
          <p:cNvCxnSpPr>
            <a:cxnSpLocks/>
          </p:cNvCxnSpPr>
          <p:nvPr/>
        </p:nvCxnSpPr>
        <p:spPr>
          <a:xfrm flipV="1">
            <a:off x="6019800" y="2720183"/>
            <a:ext cx="1066800" cy="23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78BF3F7F-586A-4B42-B3F6-F5AD2C58961F}"/>
              </a:ext>
            </a:extLst>
          </p:cNvPr>
          <p:cNvCxnSpPr>
            <a:cxnSpLocks/>
          </p:cNvCxnSpPr>
          <p:nvPr/>
        </p:nvCxnSpPr>
        <p:spPr>
          <a:xfrm>
            <a:off x="6019800" y="2722567"/>
            <a:ext cx="1066800" cy="73421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Arrow Connector 156">
            <a:extLst>
              <a:ext uri="{FF2B5EF4-FFF2-40B4-BE49-F238E27FC236}">
                <a16:creationId xmlns:a16="http://schemas.microsoft.com/office/drawing/2014/main" id="{976F0F04-7C4E-B644-9BCF-ADA074FA9983}"/>
              </a:ext>
            </a:extLst>
          </p:cNvPr>
          <p:cNvCxnSpPr>
            <a:cxnSpLocks/>
          </p:cNvCxnSpPr>
          <p:nvPr/>
        </p:nvCxnSpPr>
        <p:spPr>
          <a:xfrm>
            <a:off x="6019800" y="3459166"/>
            <a:ext cx="1066800" cy="13462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03AF7B9B-CBF7-1249-A51A-763A66E85AC1}"/>
              </a:ext>
            </a:extLst>
          </p:cNvPr>
          <p:cNvCxnSpPr>
            <a:cxnSpLocks/>
          </p:cNvCxnSpPr>
          <p:nvPr/>
        </p:nvCxnSpPr>
        <p:spPr>
          <a:xfrm flipV="1">
            <a:off x="6019800" y="2720183"/>
            <a:ext cx="1066800" cy="7389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2B7FA1F7-B4AA-324B-86F1-2ED5A1CB2D08}"/>
              </a:ext>
            </a:extLst>
          </p:cNvPr>
          <p:cNvCxnSpPr>
            <a:cxnSpLocks/>
          </p:cNvCxnSpPr>
          <p:nvPr/>
        </p:nvCxnSpPr>
        <p:spPr>
          <a:xfrm flipV="1">
            <a:off x="6019800" y="1983584"/>
            <a:ext cx="1066800" cy="147558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712D3E96-08D3-A143-9773-6266F721701B}"/>
              </a:ext>
            </a:extLst>
          </p:cNvPr>
          <p:cNvCxnSpPr>
            <a:cxnSpLocks/>
          </p:cNvCxnSpPr>
          <p:nvPr/>
        </p:nvCxnSpPr>
        <p:spPr>
          <a:xfrm flipV="1">
            <a:off x="6019800" y="1983584"/>
            <a:ext cx="1066800" cy="28241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Arrow Connector 160">
            <a:extLst>
              <a:ext uri="{FF2B5EF4-FFF2-40B4-BE49-F238E27FC236}">
                <a16:creationId xmlns:a16="http://schemas.microsoft.com/office/drawing/2014/main" id="{781899A1-AD76-EC43-8196-67259176AA09}"/>
              </a:ext>
            </a:extLst>
          </p:cNvPr>
          <p:cNvCxnSpPr>
            <a:cxnSpLocks/>
          </p:cNvCxnSpPr>
          <p:nvPr/>
        </p:nvCxnSpPr>
        <p:spPr>
          <a:xfrm flipV="1">
            <a:off x="6019800" y="2720183"/>
            <a:ext cx="1066800" cy="20875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EE16F824-6829-FF49-8BE4-F9B0B4363308}"/>
              </a:ext>
            </a:extLst>
          </p:cNvPr>
          <p:cNvCxnSpPr>
            <a:cxnSpLocks/>
          </p:cNvCxnSpPr>
          <p:nvPr/>
        </p:nvCxnSpPr>
        <p:spPr>
          <a:xfrm flipV="1">
            <a:off x="6019800" y="3456782"/>
            <a:ext cx="1066800" cy="13509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1A9418F8-DA02-FA4C-AA82-7B0BA7831519}"/>
              </a:ext>
            </a:extLst>
          </p:cNvPr>
          <p:cNvCxnSpPr>
            <a:cxnSpLocks/>
          </p:cNvCxnSpPr>
          <p:nvPr/>
        </p:nvCxnSpPr>
        <p:spPr>
          <a:xfrm flipV="1">
            <a:off x="6019800" y="4805368"/>
            <a:ext cx="1066800" cy="23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TextBox 127">
            <a:extLst>
              <a:ext uri="{FF2B5EF4-FFF2-40B4-BE49-F238E27FC236}">
                <a16:creationId xmlns:a16="http://schemas.microsoft.com/office/drawing/2014/main" id="{5B927CD3-EB61-6841-86E9-C1F1725F690F}"/>
              </a:ext>
            </a:extLst>
          </p:cNvPr>
          <p:cNvSpPr txBox="1"/>
          <p:nvPr/>
        </p:nvSpPr>
        <p:spPr>
          <a:xfrm>
            <a:off x="8398132" y="5675332"/>
            <a:ext cx="32841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g = nonlinear activation function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17747D-C853-DC4C-A277-27B5CBB88E81}"/>
              </a:ext>
            </a:extLst>
          </p:cNvPr>
          <p:cNvSpPr txBox="1"/>
          <p:nvPr/>
        </p:nvSpPr>
        <p:spPr>
          <a:xfrm>
            <a:off x="1797687" y="2507149"/>
            <a:ext cx="2212465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Key words: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Forward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Backwards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Gradient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Backprop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9728298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Back Propagation: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bSup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+3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b="-96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06400" y="990600"/>
                <a:ext cx="11379200" cy="3639491"/>
              </a:xfrm>
            </p:spPr>
            <p:txBody>
              <a:bodyPr/>
              <a:lstStyle/>
              <a:p>
                <a:r>
                  <a:rPr lang="en-US" sz="2400" dirty="0"/>
                  <a:t>Suppose we have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bSup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+3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b="0" dirty="0"/>
                  <a:t> and want the gradient at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=[2, 3]</m:t>
                    </m:r>
                  </m:oMath>
                </a14:m>
                <a:endParaRPr lang="en-US" sz="2400" b="0" dirty="0"/>
              </a:p>
              <a:p>
                <a:r>
                  <a:rPr lang="en-US" sz="2400" b="0" dirty="0"/>
                  <a:t>Think of the function as a composition of many functions.</a:t>
                </a:r>
              </a:p>
              <a:p>
                <a:pPr lvl="1"/>
                <a:r>
                  <a:rPr lang="en-US" sz="2000" dirty="0"/>
                  <a:t>Can use derivative chain rule to compute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𝜕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𝜕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𝑔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br>
                  <a:rPr lang="en-US" sz="2000" dirty="0"/>
                </a:br>
                <a:endParaRPr lang="en-US" sz="2000" dirty="0"/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𝑔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/>
                  <a:t> = _____________________</a:t>
                </a:r>
              </a:p>
              <a:p>
                <a:pPr lvl="1"/>
                <a:endParaRPr lang="en-US" sz="2000" dirty="0"/>
              </a:p>
              <a:p>
                <a:pPr lvl="1"/>
                <a:endParaRPr lang="en-US" sz="2000" dirty="0"/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𝑔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/>
                  <a:t>= _____________________</a:t>
                </a:r>
              </a:p>
              <a:p>
                <a:pPr lvl="1"/>
                <a:endParaRPr lang="en-US" sz="2000" dirty="0"/>
              </a:p>
              <a:p>
                <a:pPr lvl="1"/>
                <a:endParaRPr lang="en-US" sz="20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r>
                  <a:rPr lang="en-US" sz="2400" dirty="0"/>
                  <a:t>More complex to compute for more complicated functions</a:t>
                </a:r>
              </a:p>
              <a:p>
                <a:pPr marL="457176" lvl="1" indent="0">
                  <a:buNone/>
                </a:pPr>
                <a:endParaRPr lang="en-US" sz="2000" dirty="0"/>
              </a:p>
              <a:p>
                <a:pPr lvl="1"/>
                <a:endParaRPr lang="en-US" sz="20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17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6400" y="990600"/>
                <a:ext cx="11379200" cy="3639491"/>
              </a:xfrm>
              <a:blipFill>
                <a:blip r:embed="rId4"/>
                <a:stretch>
                  <a:fillRect l="-781" t="-697" b="-491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1" name="Group 90"/>
          <p:cNvGrpSpPr/>
          <p:nvPr/>
        </p:nvGrpSpPr>
        <p:grpSpPr>
          <a:xfrm>
            <a:off x="6781800" y="2590800"/>
            <a:ext cx="4724400" cy="2572456"/>
            <a:chOff x="7391400" y="2590800"/>
            <a:chExt cx="4724400" cy="257245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Oval 2"/>
                <p:cNvSpPr/>
                <p:nvPr/>
              </p:nvSpPr>
              <p:spPr>
                <a:xfrm>
                  <a:off x="8467725" y="2590800"/>
                  <a:ext cx="533400" cy="533400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a14:m>
                  <a:r>
                    <a:rPr lang="en-US" dirty="0"/>
                    <a:t> </a:t>
                  </a:r>
                </a:p>
              </p:txBody>
            </p:sp>
          </mc:Choice>
          <mc:Fallback xmlns="">
            <p:sp>
              <p:nvSpPr>
                <p:cNvPr id="3" name="Oval 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67725" y="2590800"/>
                  <a:ext cx="533400" cy="533400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Oval 4"/>
                <p:cNvSpPr/>
                <p:nvPr/>
              </p:nvSpPr>
              <p:spPr>
                <a:xfrm>
                  <a:off x="9683750" y="3069162"/>
                  <a:ext cx="533400" cy="533400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×</m:t>
                      </m:r>
                    </m:oMath>
                  </a14:m>
                  <a:r>
                    <a:rPr lang="en-US" dirty="0"/>
                    <a:t> </a:t>
                  </a:r>
                </a:p>
              </p:txBody>
            </p:sp>
          </mc:Choice>
          <mc:Fallback xmlns="">
            <p:sp>
              <p:nvSpPr>
                <p:cNvPr id="5" name="Oval 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83750" y="3069162"/>
                  <a:ext cx="533400" cy="533400"/>
                </a:xfrm>
                <a:prstGeom prst="ellipse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Oval 5"/>
                <p:cNvSpPr/>
                <p:nvPr/>
              </p:nvSpPr>
              <p:spPr>
                <a:xfrm>
                  <a:off x="9620250" y="4527224"/>
                  <a:ext cx="533400" cy="533400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×</m:t>
                      </m:r>
                    </m:oMath>
                  </a14:m>
                  <a:r>
                    <a:rPr lang="en-US" dirty="0"/>
                    <a:t> </a:t>
                  </a:r>
                </a:p>
              </p:txBody>
            </p:sp>
          </mc:Choice>
          <mc:Fallback xmlns="">
            <p:sp>
              <p:nvSpPr>
                <p:cNvPr id="6" name="Oval 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20250" y="4527224"/>
                  <a:ext cx="533400" cy="533400"/>
                </a:xfrm>
                <a:prstGeom prst="ellipse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Oval 6"/>
                <p:cNvSpPr/>
                <p:nvPr/>
              </p:nvSpPr>
              <p:spPr>
                <a:xfrm>
                  <a:off x="11144250" y="3810000"/>
                  <a:ext cx="533400" cy="533400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a14:m>
                  <a:r>
                    <a:rPr lang="en-US" dirty="0"/>
                    <a:t> </a:t>
                  </a:r>
                </a:p>
              </p:txBody>
            </p:sp>
          </mc:Choice>
          <mc:Fallback xmlns="">
            <p:sp>
              <p:nvSpPr>
                <p:cNvPr id="7" name="Oval 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44250" y="3810000"/>
                  <a:ext cx="533400" cy="533400"/>
                </a:xfrm>
                <a:prstGeom prst="ellipse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/>
                <p:cNvSpPr txBox="1"/>
                <p:nvPr/>
              </p:nvSpPr>
              <p:spPr>
                <a:xfrm>
                  <a:off x="7391400" y="2672834"/>
                  <a:ext cx="52387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" name="TextBox 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91400" y="2672834"/>
                  <a:ext cx="523875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/>
                <p:cNvSpPr txBox="1"/>
                <p:nvPr/>
              </p:nvSpPr>
              <p:spPr>
                <a:xfrm>
                  <a:off x="7412037" y="3641046"/>
                  <a:ext cx="52387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" name="TextBox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12037" y="3641046"/>
                  <a:ext cx="523875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/>
                <p:cNvSpPr txBox="1"/>
                <p:nvPr/>
              </p:nvSpPr>
              <p:spPr>
                <a:xfrm>
                  <a:off x="7429500" y="4793924"/>
                  <a:ext cx="48895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" name="TextBox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29500" y="4793924"/>
                  <a:ext cx="488950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" name="Straight Connector 10"/>
            <p:cNvCxnSpPr>
              <a:stCxn id="4" idx="3"/>
              <a:endCxn id="3" idx="2"/>
            </p:cNvCxnSpPr>
            <p:nvPr/>
          </p:nvCxnSpPr>
          <p:spPr>
            <a:xfrm>
              <a:off x="7915275" y="2857500"/>
              <a:ext cx="552450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5" name="Freeform 74"/>
            <p:cNvSpPr/>
            <p:nvPr/>
          </p:nvSpPr>
          <p:spPr>
            <a:xfrm>
              <a:off x="7962900" y="4800600"/>
              <a:ext cx="1657350" cy="219075"/>
            </a:xfrm>
            <a:custGeom>
              <a:avLst/>
              <a:gdLst>
                <a:gd name="connsiteX0" fmla="*/ 0 w 1657350"/>
                <a:gd name="connsiteY0" fmla="*/ 219075 h 219075"/>
                <a:gd name="connsiteX1" fmla="*/ 1085850 w 1657350"/>
                <a:gd name="connsiteY1" fmla="*/ 219075 h 219075"/>
                <a:gd name="connsiteX2" fmla="*/ 1657350 w 1657350"/>
                <a:gd name="connsiteY2" fmla="*/ 0 h 219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57350" h="219075">
                  <a:moveTo>
                    <a:pt x="0" y="219075"/>
                  </a:moveTo>
                  <a:lnTo>
                    <a:pt x="1085850" y="219075"/>
                  </a:lnTo>
                  <a:lnTo>
                    <a:pt x="1657350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Freeform 76"/>
            <p:cNvSpPr/>
            <p:nvPr/>
          </p:nvSpPr>
          <p:spPr>
            <a:xfrm>
              <a:off x="7962900" y="3467100"/>
              <a:ext cx="1762125" cy="390525"/>
            </a:xfrm>
            <a:custGeom>
              <a:avLst/>
              <a:gdLst>
                <a:gd name="connsiteX0" fmla="*/ 0 w 1762125"/>
                <a:gd name="connsiteY0" fmla="*/ 390525 h 390525"/>
                <a:gd name="connsiteX1" fmla="*/ 1028700 w 1762125"/>
                <a:gd name="connsiteY1" fmla="*/ 390525 h 390525"/>
                <a:gd name="connsiteX2" fmla="*/ 1762125 w 1762125"/>
                <a:gd name="connsiteY2" fmla="*/ 0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62125" h="390525">
                  <a:moveTo>
                    <a:pt x="0" y="390525"/>
                  </a:moveTo>
                  <a:lnTo>
                    <a:pt x="1028700" y="390525"/>
                  </a:lnTo>
                  <a:lnTo>
                    <a:pt x="1762125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Freeform 77"/>
            <p:cNvSpPr/>
            <p:nvPr/>
          </p:nvSpPr>
          <p:spPr>
            <a:xfrm>
              <a:off x="9029700" y="2847975"/>
              <a:ext cx="676275" cy="352425"/>
            </a:xfrm>
            <a:custGeom>
              <a:avLst/>
              <a:gdLst>
                <a:gd name="connsiteX0" fmla="*/ 0 w 676275"/>
                <a:gd name="connsiteY0" fmla="*/ 0 h 352425"/>
                <a:gd name="connsiteX1" fmla="*/ 361950 w 676275"/>
                <a:gd name="connsiteY1" fmla="*/ 0 h 352425"/>
                <a:gd name="connsiteX2" fmla="*/ 676275 w 676275"/>
                <a:gd name="connsiteY2" fmla="*/ 352425 h 35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76275" h="352425">
                  <a:moveTo>
                    <a:pt x="0" y="0"/>
                  </a:moveTo>
                  <a:lnTo>
                    <a:pt x="361950" y="0"/>
                  </a:lnTo>
                  <a:lnTo>
                    <a:pt x="676275" y="352425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Freeform 79"/>
            <p:cNvSpPr/>
            <p:nvPr/>
          </p:nvSpPr>
          <p:spPr>
            <a:xfrm>
              <a:off x="10229850" y="3352800"/>
              <a:ext cx="971550" cy="542925"/>
            </a:xfrm>
            <a:custGeom>
              <a:avLst/>
              <a:gdLst>
                <a:gd name="connsiteX0" fmla="*/ 0 w 971550"/>
                <a:gd name="connsiteY0" fmla="*/ 0 h 542925"/>
                <a:gd name="connsiteX1" fmla="*/ 428625 w 971550"/>
                <a:gd name="connsiteY1" fmla="*/ 0 h 542925"/>
                <a:gd name="connsiteX2" fmla="*/ 971550 w 971550"/>
                <a:gd name="connsiteY2" fmla="*/ 542925 h 542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1550" h="542925">
                  <a:moveTo>
                    <a:pt x="0" y="0"/>
                  </a:moveTo>
                  <a:lnTo>
                    <a:pt x="428625" y="0"/>
                  </a:lnTo>
                  <a:lnTo>
                    <a:pt x="971550" y="542925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reeform 80"/>
            <p:cNvSpPr/>
            <p:nvPr/>
          </p:nvSpPr>
          <p:spPr>
            <a:xfrm>
              <a:off x="10153650" y="4276725"/>
              <a:ext cx="1047750" cy="533400"/>
            </a:xfrm>
            <a:custGeom>
              <a:avLst/>
              <a:gdLst>
                <a:gd name="connsiteX0" fmla="*/ 0 w 1047750"/>
                <a:gd name="connsiteY0" fmla="*/ 533400 h 533400"/>
                <a:gd name="connsiteX1" fmla="*/ 514350 w 1047750"/>
                <a:gd name="connsiteY1" fmla="*/ 533400 h 533400"/>
                <a:gd name="connsiteX2" fmla="*/ 1047750 w 1047750"/>
                <a:gd name="connsiteY2" fmla="*/ 0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47750" h="533400">
                  <a:moveTo>
                    <a:pt x="0" y="533400"/>
                  </a:moveTo>
                  <a:lnTo>
                    <a:pt x="514350" y="533400"/>
                  </a:lnTo>
                  <a:lnTo>
                    <a:pt x="1047750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TextBox 81"/>
                <p:cNvSpPr txBox="1"/>
                <p:nvPr/>
              </p:nvSpPr>
              <p:spPr>
                <a:xfrm>
                  <a:off x="8324850" y="4200525"/>
                  <a:ext cx="3048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2" name="TextBox 8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24850" y="4200525"/>
                  <a:ext cx="304800" cy="36933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5" name="Freeform 84"/>
            <p:cNvSpPr/>
            <p:nvPr/>
          </p:nvSpPr>
          <p:spPr>
            <a:xfrm>
              <a:off x="8648700" y="4391025"/>
              <a:ext cx="1000125" cy="266700"/>
            </a:xfrm>
            <a:custGeom>
              <a:avLst/>
              <a:gdLst>
                <a:gd name="connsiteX0" fmla="*/ 0 w 1000125"/>
                <a:gd name="connsiteY0" fmla="*/ 0 h 266700"/>
                <a:gd name="connsiteX1" fmla="*/ 352425 w 1000125"/>
                <a:gd name="connsiteY1" fmla="*/ 0 h 266700"/>
                <a:gd name="connsiteX2" fmla="*/ 1000125 w 1000125"/>
                <a:gd name="connsiteY2" fmla="*/ 266700 h 26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00125" h="266700">
                  <a:moveTo>
                    <a:pt x="0" y="0"/>
                  </a:moveTo>
                  <a:lnTo>
                    <a:pt x="352425" y="0"/>
                  </a:lnTo>
                  <a:lnTo>
                    <a:pt x="1000125" y="26670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7" name="Straight Connector 86"/>
            <p:cNvCxnSpPr>
              <a:stCxn id="7" idx="6"/>
            </p:cNvCxnSpPr>
            <p:nvPr/>
          </p:nvCxnSpPr>
          <p:spPr>
            <a:xfrm>
              <a:off x="11677650" y="4076700"/>
              <a:ext cx="438150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96" name="Group 95"/>
          <p:cNvGrpSpPr/>
          <p:nvPr/>
        </p:nvGrpSpPr>
        <p:grpSpPr>
          <a:xfrm>
            <a:off x="8351837" y="2505075"/>
            <a:ext cx="3630613" cy="2317695"/>
            <a:chOff x="8809037" y="2505075"/>
            <a:chExt cx="3630613" cy="231769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TextBox 91"/>
                <p:cNvSpPr txBox="1"/>
                <p:nvPr/>
              </p:nvSpPr>
              <p:spPr>
                <a:xfrm>
                  <a:off x="8809037" y="2505075"/>
                  <a:ext cx="79216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=8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2" name="TextBox 9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09037" y="2505075"/>
                  <a:ext cx="792163" cy="369332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3" name="TextBox 92"/>
                <p:cNvSpPr txBox="1"/>
                <p:nvPr/>
              </p:nvSpPr>
              <p:spPr>
                <a:xfrm>
                  <a:off x="9963943" y="3024727"/>
                  <a:ext cx="93265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=24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3" name="TextBox 9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63943" y="3024727"/>
                  <a:ext cx="932657" cy="369332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TextBox 93"/>
                <p:cNvSpPr txBox="1"/>
                <p:nvPr/>
              </p:nvSpPr>
              <p:spPr>
                <a:xfrm>
                  <a:off x="9901238" y="4453438"/>
                  <a:ext cx="79533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=6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4" name="TextBox 9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01238" y="4453438"/>
                  <a:ext cx="795337" cy="369332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TextBox 94"/>
                <p:cNvSpPr txBox="1"/>
                <p:nvPr/>
              </p:nvSpPr>
              <p:spPr>
                <a:xfrm>
                  <a:off x="11463338" y="3735943"/>
                  <a:ext cx="97631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=30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5" name="TextBox 9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63338" y="3735943"/>
                  <a:ext cx="976312" cy="369332"/>
                </a:xfrm>
                <a:prstGeom prst="rect">
                  <a:avLst/>
                </a:prstGeom>
                <a:blipFill>
                  <a:blip r:embed="rId16"/>
                  <a:stretch>
                    <a:fillRect b="-8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8" name="TextBox 7"/>
          <p:cNvSpPr txBox="1"/>
          <p:nvPr/>
        </p:nvSpPr>
        <p:spPr>
          <a:xfrm>
            <a:off x="7305675" y="2514600"/>
            <a:ext cx="314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2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7740650" y="3544372"/>
            <a:ext cx="314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3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7724775" y="4691292"/>
            <a:ext cx="314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936C432-7AD9-0C48-91FC-A18B1F3CD626}"/>
              </a:ext>
            </a:extLst>
          </p:cNvPr>
          <p:cNvSpPr txBox="1"/>
          <p:nvPr/>
        </p:nvSpPr>
        <p:spPr>
          <a:xfrm>
            <a:off x="8420100" y="5323291"/>
            <a:ext cx="26547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Computation Graph</a:t>
            </a:r>
          </a:p>
        </p:txBody>
      </p:sp>
    </p:spTree>
    <p:extLst>
      <p:ext uri="{BB962C8B-B14F-4D97-AF65-F5344CB8AC3E}">
        <p14:creationId xmlns:p14="http://schemas.microsoft.com/office/powerpoint/2010/main" val="991923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Back Propagation: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bSup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+3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b="-96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06400" y="1251484"/>
                <a:ext cx="11379200" cy="3639491"/>
              </a:xfrm>
            </p:spPr>
            <p:txBody>
              <a:bodyPr/>
              <a:lstStyle/>
              <a:p>
                <a:r>
                  <a:rPr lang="en-US" sz="2400" dirty="0"/>
                  <a:t>Suppose we have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bSup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+3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b="0" dirty="0"/>
                  <a:t> and want the gradient at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=[2, 3]</m:t>
                    </m:r>
                  </m:oMath>
                </a14:m>
                <a:endParaRPr lang="en-US" sz="2400" b="0" dirty="0"/>
              </a:p>
              <a:p>
                <a:r>
                  <a:rPr lang="en-US" sz="2400" b="0" dirty="0"/>
                  <a:t>Think of the function as a composition of many functions.</a:t>
                </a:r>
              </a:p>
              <a:p>
                <a:pPr lvl="1"/>
                <a:r>
                  <a:rPr lang="en-US" sz="2000" dirty="0"/>
                  <a:t>Can use derivative chain rule to compute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𝜕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𝜕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𝜕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𝜕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.</a:t>
                </a:r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endParaRPr lang="en-US" sz="2400" b="0" dirty="0"/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000" b="0" dirty="0"/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sz="2000" b="0" dirty="0"/>
              </a:p>
            </p:txBody>
          </p:sp>
        </mc:Choice>
        <mc:Fallback xmlns="">
          <p:sp>
            <p:nvSpPr>
              <p:cNvPr id="17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6400" y="1251484"/>
                <a:ext cx="11379200" cy="3639491"/>
              </a:xfrm>
              <a:blipFill>
                <a:blip r:embed="rId4"/>
                <a:stretch>
                  <a:fillRect l="-750" t="-11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1" name="Group 90"/>
          <p:cNvGrpSpPr/>
          <p:nvPr/>
        </p:nvGrpSpPr>
        <p:grpSpPr>
          <a:xfrm>
            <a:off x="6781800" y="2590800"/>
            <a:ext cx="4724400" cy="2572456"/>
            <a:chOff x="7391400" y="2590800"/>
            <a:chExt cx="4724400" cy="257245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Oval 2"/>
                <p:cNvSpPr/>
                <p:nvPr/>
              </p:nvSpPr>
              <p:spPr>
                <a:xfrm>
                  <a:off x="8467725" y="2590800"/>
                  <a:ext cx="533400" cy="533400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a14:m>
                  <a:r>
                    <a:rPr lang="en-US" dirty="0"/>
                    <a:t> </a:t>
                  </a:r>
                </a:p>
              </p:txBody>
            </p:sp>
          </mc:Choice>
          <mc:Fallback xmlns="">
            <p:sp>
              <p:nvSpPr>
                <p:cNvPr id="3" name="Oval 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67725" y="2590800"/>
                  <a:ext cx="533400" cy="533400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Oval 4"/>
                <p:cNvSpPr/>
                <p:nvPr/>
              </p:nvSpPr>
              <p:spPr>
                <a:xfrm>
                  <a:off x="9683750" y="3069162"/>
                  <a:ext cx="533400" cy="533400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×</m:t>
                      </m:r>
                    </m:oMath>
                  </a14:m>
                  <a:r>
                    <a:rPr lang="en-US" dirty="0"/>
                    <a:t> </a:t>
                  </a:r>
                </a:p>
              </p:txBody>
            </p:sp>
          </mc:Choice>
          <mc:Fallback xmlns="">
            <p:sp>
              <p:nvSpPr>
                <p:cNvPr id="5" name="Oval 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83750" y="3069162"/>
                  <a:ext cx="533400" cy="533400"/>
                </a:xfrm>
                <a:prstGeom prst="ellipse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Oval 5"/>
                <p:cNvSpPr/>
                <p:nvPr/>
              </p:nvSpPr>
              <p:spPr>
                <a:xfrm>
                  <a:off x="9620250" y="4527224"/>
                  <a:ext cx="533400" cy="533400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×</m:t>
                      </m:r>
                    </m:oMath>
                  </a14:m>
                  <a:r>
                    <a:rPr lang="en-US" dirty="0"/>
                    <a:t> </a:t>
                  </a:r>
                </a:p>
              </p:txBody>
            </p:sp>
          </mc:Choice>
          <mc:Fallback xmlns="">
            <p:sp>
              <p:nvSpPr>
                <p:cNvPr id="6" name="Oval 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20250" y="4527224"/>
                  <a:ext cx="533400" cy="533400"/>
                </a:xfrm>
                <a:prstGeom prst="ellipse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Oval 6"/>
                <p:cNvSpPr/>
                <p:nvPr/>
              </p:nvSpPr>
              <p:spPr>
                <a:xfrm>
                  <a:off x="11144250" y="3810000"/>
                  <a:ext cx="533400" cy="533400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a14:m>
                  <a:r>
                    <a:rPr lang="en-US" dirty="0"/>
                    <a:t> </a:t>
                  </a:r>
                </a:p>
              </p:txBody>
            </p:sp>
          </mc:Choice>
          <mc:Fallback xmlns="">
            <p:sp>
              <p:nvSpPr>
                <p:cNvPr id="7" name="Oval 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44250" y="3810000"/>
                  <a:ext cx="533400" cy="533400"/>
                </a:xfrm>
                <a:prstGeom prst="ellipse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/>
                <p:cNvSpPr txBox="1"/>
                <p:nvPr/>
              </p:nvSpPr>
              <p:spPr>
                <a:xfrm>
                  <a:off x="7391400" y="2672834"/>
                  <a:ext cx="52387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" name="TextBox 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91400" y="2672834"/>
                  <a:ext cx="523875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/>
                <p:cNvSpPr txBox="1"/>
                <p:nvPr/>
              </p:nvSpPr>
              <p:spPr>
                <a:xfrm>
                  <a:off x="7412037" y="3641046"/>
                  <a:ext cx="52387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" name="TextBox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12037" y="3641046"/>
                  <a:ext cx="523875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/>
                <p:cNvSpPr txBox="1"/>
                <p:nvPr/>
              </p:nvSpPr>
              <p:spPr>
                <a:xfrm>
                  <a:off x="7429500" y="4793924"/>
                  <a:ext cx="48895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" name="TextBox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29500" y="4793924"/>
                  <a:ext cx="488950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" name="Straight Connector 10"/>
            <p:cNvCxnSpPr>
              <a:stCxn id="4" idx="3"/>
              <a:endCxn id="3" idx="2"/>
            </p:cNvCxnSpPr>
            <p:nvPr/>
          </p:nvCxnSpPr>
          <p:spPr>
            <a:xfrm>
              <a:off x="7915275" y="2857500"/>
              <a:ext cx="552450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5" name="Freeform 74"/>
            <p:cNvSpPr/>
            <p:nvPr/>
          </p:nvSpPr>
          <p:spPr>
            <a:xfrm>
              <a:off x="7962900" y="4800600"/>
              <a:ext cx="1657350" cy="219075"/>
            </a:xfrm>
            <a:custGeom>
              <a:avLst/>
              <a:gdLst>
                <a:gd name="connsiteX0" fmla="*/ 0 w 1657350"/>
                <a:gd name="connsiteY0" fmla="*/ 219075 h 219075"/>
                <a:gd name="connsiteX1" fmla="*/ 1085850 w 1657350"/>
                <a:gd name="connsiteY1" fmla="*/ 219075 h 219075"/>
                <a:gd name="connsiteX2" fmla="*/ 1657350 w 1657350"/>
                <a:gd name="connsiteY2" fmla="*/ 0 h 219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57350" h="219075">
                  <a:moveTo>
                    <a:pt x="0" y="219075"/>
                  </a:moveTo>
                  <a:lnTo>
                    <a:pt x="1085850" y="219075"/>
                  </a:lnTo>
                  <a:lnTo>
                    <a:pt x="1657350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Freeform 76"/>
            <p:cNvSpPr/>
            <p:nvPr/>
          </p:nvSpPr>
          <p:spPr>
            <a:xfrm>
              <a:off x="7962900" y="3467100"/>
              <a:ext cx="1762125" cy="390525"/>
            </a:xfrm>
            <a:custGeom>
              <a:avLst/>
              <a:gdLst>
                <a:gd name="connsiteX0" fmla="*/ 0 w 1762125"/>
                <a:gd name="connsiteY0" fmla="*/ 390525 h 390525"/>
                <a:gd name="connsiteX1" fmla="*/ 1028700 w 1762125"/>
                <a:gd name="connsiteY1" fmla="*/ 390525 h 390525"/>
                <a:gd name="connsiteX2" fmla="*/ 1762125 w 1762125"/>
                <a:gd name="connsiteY2" fmla="*/ 0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62125" h="390525">
                  <a:moveTo>
                    <a:pt x="0" y="390525"/>
                  </a:moveTo>
                  <a:lnTo>
                    <a:pt x="1028700" y="390525"/>
                  </a:lnTo>
                  <a:lnTo>
                    <a:pt x="1762125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Freeform 77"/>
            <p:cNvSpPr/>
            <p:nvPr/>
          </p:nvSpPr>
          <p:spPr>
            <a:xfrm>
              <a:off x="9029700" y="2847975"/>
              <a:ext cx="676275" cy="352425"/>
            </a:xfrm>
            <a:custGeom>
              <a:avLst/>
              <a:gdLst>
                <a:gd name="connsiteX0" fmla="*/ 0 w 676275"/>
                <a:gd name="connsiteY0" fmla="*/ 0 h 352425"/>
                <a:gd name="connsiteX1" fmla="*/ 361950 w 676275"/>
                <a:gd name="connsiteY1" fmla="*/ 0 h 352425"/>
                <a:gd name="connsiteX2" fmla="*/ 676275 w 676275"/>
                <a:gd name="connsiteY2" fmla="*/ 352425 h 35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76275" h="352425">
                  <a:moveTo>
                    <a:pt x="0" y="0"/>
                  </a:moveTo>
                  <a:lnTo>
                    <a:pt x="361950" y="0"/>
                  </a:lnTo>
                  <a:lnTo>
                    <a:pt x="676275" y="352425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Freeform 79"/>
            <p:cNvSpPr/>
            <p:nvPr/>
          </p:nvSpPr>
          <p:spPr>
            <a:xfrm>
              <a:off x="10229850" y="3352800"/>
              <a:ext cx="971550" cy="542925"/>
            </a:xfrm>
            <a:custGeom>
              <a:avLst/>
              <a:gdLst>
                <a:gd name="connsiteX0" fmla="*/ 0 w 971550"/>
                <a:gd name="connsiteY0" fmla="*/ 0 h 542925"/>
                <a:gd name="connsiteX1" fmla="*/ 428625 w 971550"/>
                <a:gd name="connsiteY1" fmla="*/ 0 h 542925"/>
                <a:gd name="connsiteX2" fmla="*/ 971550 w 971550"/>
                <a:gd name="connsiteY2" fmla="*/ 542925 h 542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1550" h="542925">
                  <a:moveTo>
                    <a:pt x="0" y="0"/>
                  </a:moveTo>
                  <a:lnTo>
                    <a:pt x="428625" y="0"/>
                  </a:lnTo>
                  <a:lnTo>
                    <a:pt x="971550" y="542925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reeform 80"/>
            <p:cNvSpPr/>
            <p:nvPr/>
          </p:nvSpPr>
          <p:spPr>
            <a:xfrm>
              <a:off x="10153650" y="4276725"/>
              <a:ext cx="1047750" cy="533400"/>
            </a:xfrm>
            <a:custGeom>
              <a:avLst/>
              <a:gdLst>
                <a:gd name="connsiteX0" fmla="*/ 0 w 1047750"/>
                <a:gd name="connsiteY0" fmla="*/ 533400 h 533400"/>
                <a:gd name="connsiteX1" fmla="*/ 514350 w 1047750"/>
                <a:gd name="connsiteY1" fmla="*/ 533400 h 533400"/>
                <a:gd name="connsiteX2" fmla="*/ 1047750 w 1047750"/>
                <a:gd name="connsiteY2" fmla="*/ 0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47750" h="533400">
                  <a:moveTo>
                    <a:pt x="0" y="533400"/>
                  </a:moveTo>
                  <a:lnTo>
                    <a:pt x="514350" y="533400"/>
                  </a:lnTo>
                  <a:lnTo>
                    <a:pt x="1047750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TextBox 81"/>
                <p:cNvSpPr txBox="1"/>
                <p:nvPr/>
              </p:nvSpPr>
              <p:spPr>
                <a:xfrm>
                  <a:off x="8324850" y="4200525"/>
                  <a:ext cx="3048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2" name="TextBox 8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24850" y="4200525"/>
                  <a:ext cx="304800" cy="36933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5" name="Freeform 84"/>
            <p:cNvSpPr/>
            <p:nvPr/>
          </p:nvSpPr>
          <p:spPr>
            <a:xfrm>
              <a:off x="8648700" y="4391025"/>
              <a:ext cx="1000125" cy="266700"/>
            </a:xfrm>
            <a:custGeom>
              <a:avLst/>
              <a:gdLst>
                <a:gd name="connsiteX0" fmla="*/ 0 w 1000125"/>
                <a:gd name="connsiteY0" fmla="*/ 0 h 266700"/>
                <a:gd name="connsiteX1" fmla="*/ 352425 w 1000125"/>
                <a:gd name="connsiteY1" fmla="*/ 0 h 266700"/>
                <a:gd name="connsiteX2" fmla="*/ 1000125 w 1000125"/>
                <a:gd name="connsiteY2" fmla="*/ 266700 h 26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00125" h="266700">
                  <a:moveTo>
                    <a:pt x="0" y="0"/>
                  </a:moveTo>
                  <a:lnTo>
                    <a:pt x="352425" y="0"/>
                  </a:lnTo>
                  <a:lnTo>
                    <a:pt x="1000125" y="26670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7" name="Straight Connector 86"/>
            <p:cNvCxnSpPr>
              <a:stCxn id="7" idx="6"/>
            </p:cNvCxnSpPr>
            <p:nvPr/>
          </p:nvCxnSpPr>
          <p:spPr>
            <a:xfrm>
              <a:off x="11677650" y="4076700"/>
              <a:ext cx="438150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96" name="Group 95"/>
          <p:cNvGrpSpPr/>
          <p:nvPr/>
        </p:nvGrpSpPr>
        <p:grpSpPr>
          <a:xfrm>
            <a:off x="8351837" y="2505075"/>
            <a:ext cx="3630613" cy="2317695"/>
            <a:chOff x="8809037" y="2505075"/>
            <a:chExt cx="3630613" cy="231769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TextBox 91"/>
                <p:cNvSpPr txBox="1"/>
                <p:nvPr/>
              </p:nvSpPr>
              <p:spPr>
                <a:xfrm>
                  <a:off x="8809037" y="2505075"/>
                  <a:ext cx="79216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=8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2" name="TextBox 9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09037" y="2505075"/>
                  <a:ext cx="792163" cy="369332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3" name="TextBox 92"/>
                <p:cNvSpPr txBox="1"/>
                <p:nvPr/>
              </p:nvSpPr>
              <p:spPr>
                <a:xfrm>
                  <a:off x="9963943" y="3024727"/>
                  <a:ext cx="93265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=24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3" name="TextBox 9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63943" y="3024727"/>
                  <a:ext cx="932657" cy="369332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TextBox 93"/>
                <p:cNvSpPr txBox="1"/>
                <p:nvPr/>
              </p:nvSpPr>
              <p:spPr>
                <a:xfrm>
                  <a:off x="9901238" y="4453438"/>
                  <a:ext cx="79533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=6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4" name="TextBox 9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01238" y="4453438"/>
                  <a:ext cx="795337" cy="369332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TextBox 94"/>
                <p:cNvSpPr txBox="1"/>
                <p:nvPr/>
              </p:nvSpPr>
              <p:spPr>
                <a:xfrm>
                  <a:off x="11463338" y="3735943"/>
                  <a:ext cx="97631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=30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5" name="TextBox 9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63338" y="3735943"/>
                  <a:ext cx="976312" cy="369332"/>
                </a:xfrm>
                <a:prstGeom prst="rect">
                  <a:avLst/>
                </a:prstGeom>
                <a:blipFill>
                  <a:blip r:embed="rId16"/>
                  <a:stretch>
                    <a:fillRect b="-8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/>
              <p:cNvSpPr txBox="1"/>
              <p:nvPr/>
            </p:nvSpPr>
            <p:spPr>
              <a:xfrm>
                <a:off x="10801350" y="5207919"/>
                <a:ext cx="1066800" cy="6676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7" name="TextBox 9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01350" y="5207919"/>
                <a:ext cx="1066800" cy="667619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7305675" y="2514600"/>
            <a:ext cx="314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2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7740650" y="3544372"/>
            <a:ext cx="314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3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7724775" y="4691292"/>
            <a:ext cx="314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11185527" y="4056750"/>
                <a:ext cx="35401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85527" y="4056750"/>
                <a:ext cx="354011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/>
              <p:cNvSpPr txBox="1"/>
              <p:nvPr/>
            </p:nvSpPr>
            <p:spPr>
              <a:xfrm>
                <a:off x="9502775" y="3419530"/>
                <a:ext cx="899322" cy="6190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2775" y="3419530"/>
                <a:ext cx="899322" cy="619016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/>
              <p:cNvSpPr txBox="1"/>
              <p:nvPr/>
            </p:nvSpPr>
            <p:spPr>
              <a:xfrm>
                <a:off x="9444038" y="4873289"/>
                <a:ext cx="1090612" cy="6190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4038" y="4873289"/>
                <a:ext cx="1090612" cy="61908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6936C432-7AD9-0C48-91FC-A18B1F3CD626}"/>
              </a:ext>
            </a:extLst>
          </p:cNvPr>
          <p:cNvSpPr txBox="1"/>
          <p:nvPr/>
        </p:nvSpPr>
        <p:spPr>
          <a:xfrm>
            <a:off x="8168318" y="6172200"/>
            <a:ext cx="26547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Computation Graph</a:t>
            </a:r>
          </a:p>
        </p:txBody>
      </p:sp>
    </p:spTree>
    <p:extLst>
      <p:ext uri="{BB962C8B-B14F-4D97-AF65-F5344CB8AC3E}">
        <p14:creationId xmlns:p14="http://schemas.microsoft.com/office/powerpoint/2010/main" val="889624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" grpId="0"/>
      <p:bldP spid="12" grpId="0"/>
      <p:bldP spid="38" grpId="0"/>
      <p:bldP spid="3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Back Propagation: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bSup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+3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b="-96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06400" y="1251484"/>
                <a:ext cx="11379200" cy="3639491"/>
              </a:xfrm>
            </p:spPr>
            <p:txBody>
              <a:bodyPr/>
              <a:lstStyle/>
              <a:p>
                <a:r>
                  <a:rPr lang="en-US" sz="2400" dirty="0"/>
                  <a:t>Suppose we have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bSup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+3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b="0" dirty="0"/>
                  <a:t> and want the gradient at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=[2, 3]</m:t>
                    </m:r>
                  </m:oMath>
                </a14:m>
                <a:endParaRPr lang="en-US" sz="2400" b="0" dirty="0"/>
              </a:p>
              <a:p>
                <a:r>
                  <a:rPr lang="en-US" sz="2400" b="0" dirty="0"/>
                  <a:t>Think of the function as a composition of many functions.</a:t>
                </a:r>
              </a:p>
              <a:p>
                <a:pPr lvl="1"/>
                <a:r>
                  <a:rPr lang="en-US" sz="2000" dirty="0"/>
                  <a:t>Can use derivative chain rule to compute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𝜕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𝜕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𝜕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𝜕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.</a:t>
                </a:r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endParaRPr lang="en-US" sz="2400" b="0" dirty="0"/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000" b="0" dirty="0"/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sz="2000" b="0" dirty="0"/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2400" b="0" dirty="0"/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den>
                    </m:f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</m:oMath>
                </a14:m>
                <a:endParaRPr lang="en-US" sz="2000" b="0" dirty="0"/>
              </a:p>
              <a:p>
                <a:endParaRPr lang="en-US" sz="2400" b="0" dirty="0"/>
              </a:p>
            </p:txBody>
          </p:sp>
        </mc:Choice>
        <mc:Fallback xmlns="">
          <p:sp>
            <p:nvSpPr>
              <p:cNvPr id="17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6400" y="1251484"/>
                <a:ext cx="11379200" cy="3639491"/>
              </a:xfrm>
              <a:blipFill>
                <a:blip r:embed="rId4"/>
                <a:stretch>
                  <a:fillRect l="-750" t="-11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1" name="Group 90"/>
          <p:cNvGrpSpPr/>
          <p:nvPr/>
        </p:nvGrpSpPr>
        <p:grpSpPr>
          <a:xfrm>
            <a:off x="6781800" y="2590800"/>
            <a:ext cx="4724400" cy="2572456"/>
            <a:chOff x="7391400" y="2590800"/>
            <a:chExt cx="4724400" cy="257245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Oval 2"/>
                <p:cNvSpPr/>
                <p:nvPr/>
              </p:nvSpPr>
              <p:spPr>
                <a:xfrm>
                  <a:off x="8467725" y="2590800"/>
                  <a:ext cx="533400" cy="533400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a14:m>
                  <a:r>
                    <a:rPr lang="en-US" dirty="0"/>
                    <a:t> </a:t>
                  </a:r>
                </a:p>
              </p:txBody>
            </p:sp>
          </mc:Choice>
          <mc:Fallback xmlns="">
            <p:sp>
              <p:nvSpPr>
                <p:cNvPr id="3" name="Oval 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67725" y="2590800"/>
                  <a:ext cx="533400" cy="533400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Oval 4"/>
                <p:cNvSpPr/>
                <p:nvPr/>
              </p:nvSpPr>
              <p:spPr>
                <a:xfrm>
                  <a:off x="9683750" y="3069162"/>
                  <a:ext cx="533400" cy="533400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×</m:t>
                      </m:r>
                    </m:oMath>
                  </a14:m>
                  <a:r>
                    <a:rPr lang="en-US" dirty="0"/>
                    <a:t> </a:t>
                  </a:r>
                </a:p>
              </p:txBody>
            </p:sp>
          </mc:Choice>
          <mc:Fallback xmlns="">
            <p:sp>
              <p:nvSpPr>
                <p:cNvPr id="5" name="Oval 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83750" y="3069162"/>
                  <a:ext cx="533400" cy="533400"/>
                </a:xfrm>
                <a:prstGeom prst="ellipse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Oval 5"/>
                <p:cNvSpPr/>
                <p:nvPr/>
              </p:nvSpPr>
              <p:spPr>
                <a:xfrm>
                  <a:off x="9620250" y="4527224"/>
                  <a:ext cx="533400" cy="533400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×</m:t>
                      </m:r>
                    </m:oMath>
                  </a14:m>
                  <a:r>
                    <a:rPr lang="en-US" dirty="0"/>
                    <a:t> </a:t>
                  </a:r>
                </a:p>
              </p:txBody>
            </p:sp>
          </mc:Choice>
          <mc:Fallback xmlns="">
            <p:sp>
              <p:nvSpPr>
                <p:cNvPr id="6" name="Oval 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20250" y="4527224"/>
                  <a:ext cx="533400" cy="533400"/>
                </a:xfrm>
                <a:prstGeom prst="ellipse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Oval 6"/>
                <p:cNvSpPr/>
                <p:nvPr/>
              </p:nvSpPr>
              <p:spPr>
                <a:xfrm>
                  <a:off x="11144250" y="3810000"/>
                  <a:ext cx="533400" cy="533400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a14:m>
                  <a:r>
                    <a:rPr lang="en-US" dirty="0"/>
                    <a:t> </a:t>
                  </a:r>
                </a:p>
              </p:txBody>
            </p:sp>
          </mc:Choice>
          <mc:Fallback xmlns="">
            <p:sp>
              <p:nvSpPr>
                <p:cNvPr id="7" name="Oval 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44250" y="3810000"/>
                  <a:ext cx="533400" cy="533400"/>
                </a:xfrm>
                <a:prstGeom prst="ellipse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/>
                <p:cNvSpPr txBox="1"/>
                <p:nvPr/>
              </p:nvSpPr>
              <p:spPr>
                <a:xfrm>
                  <a:off x="7391400" y="2672834"/>
                  <a:ext cx="52387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" name="TextBox 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91400" y="2672834"/>
                  <a:ext cx="523875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/>
                <p:cNvSpPr txBox="1"/>
                <p:nvPr/>
              </p:nvSpPr>
              <p:spPr>
                <a:xfrm>
                  <a:off x="7412037" y="3641046"/>
                  <a:ext cx="52387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" name="TextBox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12037" y="3641046"/>
                  <a:ext cx="523875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/>
                <p:cNvSpPr txBox="1"/>
                <p:nvPr/>
              </p:nvSpPr>
              <p:spPr>
                <a:xfrm>
                  <a:off x="7429500" y="4793924"/>
                  <a:ext cx="48895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" name="TextBox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29500" y="4793924"/>
                  <a:ext cx="488950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" name="Straight Connector 10"/>
            <p:cNvCxnSpPr>
              <a:stCxn id="4" idx="3"/>
              <a:endCxn id="3" idx="2"/>
            </p:cNvCxnSpPr>
            <p:nvPr/>
          </p:nvCxnSpPr>
          <p:spPr>
            <a:xfrm>
              <a:off x="7915275" y="2857500"/>
              <a:ext cx="552450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5" name="Freeform 74"/>
            <p:cNvSpPr/>
            <p:nvPr/>
          </p:nvSpPr>
          <p:spPr>
            <a:xfrm>
              <a:off x="7962900" y="4800600"/>
              <a:ext cx="1657350" cy="219075"/>
            </a:xfrm>
            <a:custGeom>
              <a:avLst/>
              <a:gdLst>
                <a:gd name="connsiteX0" fmla="*/ 0 w 1657350"/>
                <a:gd name="connsiteY0" fmla="*/ 219075 h 219075"/>
                <a:gd name="connsiteX1" fmla="*/ 1085850 w 1657350"/>
                <a:gd name="connsiteY1" fmla="*/ 219075 h 219075"/>
                <a:gd name="connsiteX2" fmla="*/ 1657350 w 1657350"/>
                <a:gd name="connsiteY2" fmla="*/ 0 h 219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57350" h="219075">
                  <a:moveTo>
                    <a:pt x="0" y="219075"/>
                  </a:moveTo>
                  <a:lnTo>
                    <a:pt x="1085850" y="219075"/>
                  </a:lnTo>
                  <a:lnTo>
                    <a:pt x="1657350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Freeform 76"/>
            <p:cNvSpPr/>
            <p:nvPr/>
          </p:nvSpPr>
          <p:spPr>
            <a:xfrm>
              <a:off x="7962900" y="3467100"/>
              <a:ext cx="1762125" cy="390525"/>
            </a:xfrm>
            <a:custGeom>
              <a:avLst/>
              <a:gdLst>
                <a:gd name="connsiteX0" fmla="*/ 0 w 1762125"/>
                <a:gd name="connsiteY0" fmla="*/ 390525 h 390525"/>
                <a:gd name="connsiteX1" fmla="*/ 1028700 w 1762125"/>
                <a:gd name="connsiteY1" fmla="*/ 390525 h 390525"/>
                <a:gd name="connsiteX2" fmla="*/ 1762125 w 1762125"/>
                <a:gd name="connsiteY2" fmla="*/ 0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62125" h="390525">
                  <a:moveTo>
                    <a:pt x="0" y="390525"/>
                  </a:moveTo>
                  <a:lnTo>
                    <a:pt x="1028700" y="390525"/>
                  </a:lnTo>
                  <a:lnTo>
                    <a:pt x="1762125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Freeform 77"/>
            <p:cNvSpPr/>
            <p:nvPr/>
          </p:nvSpPr>
          <p:spPr>
            <a:xfrm>
              <a:off x="9029700" y="2847975"/>
              <a:ext cx="676275" cy="352425"/>
            </a:xfrm>
            <a:custGeom>
              <a:avLst/>
              <a:gdLst>
                <a:gd name="connsiteX0" fmla="*/ 0 w 676275"/>
                <a:gd name="connsiteY0" fmla="*/ 0 h 352425"/>
                <a:gd name="connsiteX1" fmla="*/ 361950 w 676275"/>
                <a:gd name="connsiteY1" fmla="*/ 0 h 352425"/>
                <a:gd name="connsiteX2" fmla="*/ 676275 w 676275"/>
                <a:gd name="connsiteY2" fmla="*/ 352425 h 35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76275" h="352425">
                  <a:moveTo>
                    <a:pt x="0" y="0"/>
                  </a:moveTo>
                  <a:lnTo>
                    <a:pt x="361950" y="0"/>
                  </a:lnTo>
                  <a:lnTo>
                    <a:pt x="676275" y="352425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Freeform 79"/>
            <p:cNvSpPr/>
            <p:nvPr/>
          </p:nvSpPr>
          <p:spPr>
            <a:xfrm>
              <a:off x="10229850" y="3352800"/>
              <a:ext cx="971550" cy="542925"/>
            </a:xfrm>
            <a:custGeom>
              <a:avLst/>
              <a:gdLst>
                <a:gd name="connsiteX0" fmla="*/ 0 w 971550"/>
                <a:gd name="connsiteY0" fmla="*/ 0 h 542925"/>
                <a:gd name="connsiteX1" fmla="*/ 428625 w 971550"/>
                <a:gd name="connsiteY1" fmla="*/ 0 h 542925"/>
                <a:gd name="connsiteX2" fmla="*/ 971550 w 971550"/>
                <a:gd name="connsiteY2" fmla="*/ 542925 h 542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1550" h="542925">
                  <a:moveTo>
                    <a:pt x="0" y="0"/>
                  </a:moveTo>
                  <a:lnTo>
                    <a:pt x="428625" y="0"/>
                  </a:lnTo>
                  <a:lnTo>
                    <a:pt x="971550" y="542925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reeform 80"/>
            <p:cNvSpPr/>
            <p:nvPr/>
          </p:nvSpPr>
          <p:spPr>
            <a:xfrm>
              <a:off x="10153650" y="4276725"/>
              <a:ext cx="1047750" cy="533400"/>
            </a:xfrm>
            <a:custGeom>
              <a:avLst/>
              <a:gdLst>
                <a:gd name="connsiteX0" fmla="*/ 0 w 1047750"/>
                <a:gd name="connsiteY0" fmla="*/ 533400 h 533400"/>
                <a:gd name="connsiteX1" fmla="*/ 514350 w 1047750"/>
                <a:gd name="connsiteY1" fmla="*/ 533400 h 533400"/>
                <a:gd name="connsiteX2" fmla="*/ 1047750 w 1047750"/>
                <a:gd name="connsiteY2" fmla="*/ 0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47750" h="533400">
                  <a:moveTo>
                    <a:pt x="0" y="533400"/>
                  </a:moveTo>
                  <a:lnTo>
                    <a:pt x="514350" y="533400"/>
                  </a:lnTo>
                  <a:lnTo>
                    <a:pt x="1047750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TextBox 81"/>
                <p:cNvSpPr txBox="1"/>
                <p:nvPr/>
              </p:nvSpPr>
              <p:spPr>
                <a:xfrm>
                  <a:off x="8324850" y="4200525"/>
                  <a:ext cx="3048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2" name="TextBox 8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24850" y="4200525"/>
                  <a:ext cx="304800" cy="36933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5" name="Freeform 84"/>
            <p:cNvSpPr/>
            <p:nvPr/>
          </p:nvSpPr>
          <p:spPr>
            <a:xfrm>
              <a:off x="8648700" y="4391025"/>
              <a:ext cx="1000125" cy="266700"/>
            </a:xfrm>
            <a:custGeom>
              <a:avLst/>
              <a:gdLst>
                <a:gd name="connsiteX0" fmla="*/ 0 w 1000125"/>
                <a:gd name="connsiteY0" fmla="*/ 0 h 266700"/>
                <a:gd name="connsiteX1" fmla="*/ 352425 w 1000125"/>
                <a:gd name="connsiteY1" fmla="*/ 0 h 266700"/>
                <a:gd name="connsiteX2" fmla="*/ 1000125 w 1000125"/>
                <a:gd name="connsiteY2" fmla="*/ 266700 h 26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00125" h="266700">
                  <a:moveTo>
                    <a:pt x="0" y="0"/>
                  </a:moveTo>
                  <a:lnTo>
                    <a:pt x="352425" y="0"/>
                  </a:lnTo>
                  <a:lnTo>
                    <a:pt x="1000125" y="26670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7" name="Straight Connector 86"/>
            <p:cNvCxnSpPr>
              <a:stCxn id="7" idx="6"/>
            </p:cNvCxnSpPr>
            <p:nvPr/>
          </p:nvCxnSpPr>
          <p:spPr>
            <a:xfrm>
              <a:off x="11677650" y="4076700"/>
              <a:ext cx="438150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96" name="Group 95"/>
          <p:cNvGrpSpPr/>
          <p:nvPr/>
        </p:nvGrpSpPr>
        <p:grpSpPr>
          <a:xfrm>
            <a:off x="8351837" y="2505075"/>
            <a:ext cx="3630613" cy="2317695"/>
            <a:chOff x="8809037" y="2505075"/>
            <a:chExt cx="3630613" cy="231769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TextBox 91"/>
                <p:cNvSpPr txBox="1"/>
                <p:nvPr/>
              </p:nvSpPr>
              <p:spPr>
                <a:xfrm>
                  <a:off x="8809037" y="2505075"/>
                  <a:ext cx="79216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=8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2" name="TextBox 9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09037" y="2505075"/>
                  <a:ext cx="792163" cy="369332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3" name="TextBox 92"/>
                <p:cNvSpPr txBox="1"/>
                <p:nvPr/>
              </p:nvSpPr>
              <p:spPr>
                <a:xfrm>
                  <a:off x="9963943" y="3024727"/>
                  <a:ext cx="93265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=24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3" name="TextBox 9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63943" y="3024727"/>
                  <a:ext cx="932657" cy="369332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TextBox 93"/>
                <p:cNvSpPr txBox="1"/>
                <p:nvPr/>
              </p:nvSpPr>
              <p:spPr>
                <a:xfrm>
                  <a:off x="9901238" y="4453438"/>
                  <a:ext cx="79533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=6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4" name="TextBox 9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01238" y="4453438"/>
                  <a:ext cx="795337" cy="369332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TextBox 94"/>
                <p:cNvSpPr txBox="1"/>
                <p:nvPr/>
              </p:nvSpPr>
              <p:spPr>
                <a:xfrm>
                  <a:off x="11463338" y="3735943"/>
                  <a:ext cx="97631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=30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5" name="TextBox 9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63338" y="3735943"/>
                  <a:ext cx="976312" cy="369332"/>
                </a:xfrm>
                <a:prstGeom prst="rect">
                  <a:avLst/>
                </a:prstGeom>
                <a:blipFill>
                  <a:blip r:embed="rId16"/>
                  <a:stretch>
                    <a:fillRect b="-8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/>
              <p:cNvSpPr txBox="1"/>
              <p:nvPr/>
            </p:nvSpPr>
            <p:spPr>
              <a:xfrm>
                <a:off x="10801350" y="5207919"/>
                <a:ext cx="1066800" cy="6676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7" name="TextBox 9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01350" y="5207919"/>
                <a:ext cx="1066800" cy="667619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7305675" y="2514600"/>
            <a:ext cx="314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2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7740650" y="3544372"/>
            <a:ext cx="314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3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7724775" y="4691292"/>
            <a:ext cx="314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11185527" y="4056750"/>
                <a:ext cx="35401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85527" y="4056750"/>
                <a:ext cx="354011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/>
              <p:cNvSpPr txBox="1"/>
              <p:nvPr/>
            </p:nvSpPr>
            <p:spPr>
              <a:xfrm>
                <a:off x="9502775" y="3419530"/>
                <a:ext cx="899322" cy="6190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2775" y="3419530"/>
                <a:ext cx="899322" cy="619016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/>
              <p:cNvSpPr txBox="1"/>
              <p:nvPr/>
            </p:nvSpPr>
            <p:spPr>
              <a:xfrm>
                <a:off x="9444038" y="4873289"/>
                <a:ext cx="1090612" cy="6190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4038" y="4873289"/>
                <a:ext cx="1090612" cy="61908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753011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/>
          <p:cNvSpPr/>
          <p:nvPr/>
        </p:nvSpPr>
        <p:spPr>
          <a:xfrm>
            <a:off x="0" y="0"/>
            <a:ext cx="10972800" cy="10668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Back Propagation: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bSup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+3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b="-96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06400" y="1251484"/>
                <a:ext cx="11379200" cy="3639491"/>
              </a:xfrm>
            </p:spPr>
            <p:txBody>
              <a:bodyPr/>
              <a:lstStyle/>
              <a:p>
                <a:r>
                  <a:rPr lang="en-US" sz="2400" dirty="0"/>
                  <a:t>Suppose we have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bSup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+3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b="0" dirty="0"/>
                  <a:t> and want the gradient at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=[2, 3]</m:t>
                    </m:r>
                  </m:oMath>
                </a14:m>
                <a:endParaRPr lang="en-US" sz="2400" b="0" dirty="0"/>
              </a:p>
              <a:p>
                <a:r>
                  <a:rPr lang="en-US" sz="2400" b="0" dirty="0"/>
                  <a:t>Think of the function as a composition of many functions.</a:t>
                </a:r>
              </a:p>
              <a:p>
                <a:pPr lvl="1"/>
                <a:r>
                  <a:rPr lang="en-US" sz="2000" dirty="0"/>
                  <a:t>Can use derivative chain rule to compute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𝜕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𝜕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𝜕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𝜕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.</a:t>
                </a:r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endParaRPr lang="en-US" sz="2400" b="0" dirty="0"/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000" b="0" dirty="0"/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sz="2000" b="0" dirty="0"/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2400" b="0" dirty="0"/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den>
                    </m:f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=?????</m:t>
                    </m:r>
                  </m:oMath>
                </a14:m>
                <a:endParaRPr lang="en-US" sz="2000" b="0" dirty="0"/>
              </a:p>
              <a:p>
                <a:endParaRPr lang="en-US" sz="2400" b="0" dirty="0"/>
              </a:p>
            </p:txBody>
          </p:sp>
        </mc:Choice>
        <mc:Fallback xmlns="">
          <p:sp>
            <p:nvSpPr>
              <p:cNvPr id="17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6400" y="1251484"/>
                <a:ext cx="11379200" cy="3639491"/>
              </a:xfrm>
              <a:blipFill>
                <a:blip r:embed="rId4"/>
                <a:stretch>
                  <a:fillRect l="-750" t="-11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1" name="Group 90"/>
          <p:cNvGrpSpPr/>
          <p:nvPr/>
        </p:nvGrpSpPr>
        <p:grpSpPr>
          <a:xfrm>
            <a:off x="6781800" y="2590800"/>
            <a:ext cx="4724400" cy="2572456"/>
            <a:chOff x="7391400" y="2590800"/>
            <a:chExt cx="4724400" cy="257245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Oval 2"/>
                <p:cNvSpPr/>
                <p:nvPr/>
              </p:nvSpPr>
              <p:spPr>
                <a:xfrm>
                  <a:off x="8467725" y="2590800"/>
                  <a:ext cx="533400" cy="533400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a14:m>
                  <a:r>
                    <a:rPr lang="en-US" dirty="0"/>
                    <a:t> </a:t>
                  </a:r>
                </a:p>
              </p:txBody>
            </p:sp>
          </mc:Choice>
          <mc:Fallback xmlns="">
            <p:sp>
              <p:nvSpPr>
                <p:cNvPr id="3" name="Oval 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67725" y="2590800"/>
                  <a:ext cx="533400" cy="533400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Oval 4"/>
                <p:cNvSpPr/>
                <p:nvPr/>
              </p:nvSpPr>
              <p:spPr>
                <a:xfrm>
                  <a:off x="9683750" y="3069162"/>
                  <a:ext cx="533400" cy="533400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×</m:t>
                      </m:r>
                    </m:oMath>
                  </a14:m>
                  <a:r>
                    <a:rPr lang="en-US" dirty="0"/>
                    <a:t> </a:t>
                  </a:r>
                </a:p>
              </p:txBody>
            </p:sp>
          </mc:Choice>
          <mc:Fallback xmlns="">
            <p:sp>
              <p:nvSpPr>
                <p:cNvPr id="5" name="Oval 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83750" y="3069162"/>
                  <a:ext cx="533400" cy="533400"/>
                </a:xfrm>
                <a:prstGeom prst="ellipse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Oval 5"/>
                <p:cNvSpPr/>
                <p:nvPr/>
              </p:nvSpPr>
              <p:spPr>
                <a:xfrm>
                  <a:off x="9620250" y="4527224"/>
                  <a:ext cx="533400" cy="533400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×</m:t>
                      </m:r>
                    </m:oMath>
                  </a14:m>
                  <a:r>
                    <a:rPr lang="en-US" dirty="0"/>
                    <a:t> </a:t>
                  </a:r>
                </a:p>
              </p:txBody>
            </p:sp>
          </mc:Choice>
          <mc:Fallback xmlns="">
            <p:sp>
              <p:nvSpPr>
                <p:cNvPr id="6" name="Oval 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20250" y="4527224"/>
                  <a:ext cx="533400" cy="533400"/>
                </a:xfrm>
                <a:prstGeom prst="ellipse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Oval 6"/>
                <p:cNvSpPr/>
                <p:nvPr/>
              </p:nvSpPr>
              <p:spPr>
                <a:xfrm>
                  <a:off x="11144250" y="3810000"/>
                  <a:ext cx="533400" cy="533400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a14:m>
                  <a:r>
                    <a:rPr lang="en-US" dirty="0"/>
                    <a:t> </a:t>
                  </a:r>
                </a:p>
              </p:txBody>
            </p:sp>
          </mc:Choice>
          <mc:Fallback xmlns="">
            <p:sp>
              <p:nvSpPr>
                <p:cNvPr id="7" name="Oval 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44250" y="3810000"/>
                  <a:ext cx="533400" cy="533400"/>
                </a:xfrm>
                <a:prstGeom prst="ellipse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/>
                <p:cNvSpPr txBox="1"/>
                <p:nvPr/>
              </p:nvSpPr>
              <p:spPr>
                <a:xfrm>
                  <a:off x="7391400" y="2672834"/>
                  <a:ext cx="52387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" name="TextBox 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91400" y="2672834"/>
                  <a:ext cx="523875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/>
                <p:cNvSpPr txBox="1"/>
                <p:nvPr/>
              </p:nvSpPr>
              <p:spPr>
                <a:xfrm>
                  <a:off x="7412037" y="3641046"/>
                  <a:ext cx="52387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" name="TextBox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12037" y="3641046"/>
                  <a:ext cx="523875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/>
                <p:cNvSpPr txBox="1"/>
                <p:nvPr/>
              </p:nvSpPr>
              <p:spPr>
                <a:xfrm>
                  <a:off x="7429500" y="4793924"/>
                  <a:ext cx="48895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" name="TextBox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29500" y="4793924"/>
                  <a:ext cx="488950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" name="Straight Connector 10"/>
            <p:cNvCxnSpPr>
              <a:stCxn id="4" idx="3"/>
              <a:endCxn id="3" idx="2"/>
            </p:cNvCxnSpPr>
            <p:nvPr/>
          </p:nvCxnSpPr>
          <p:spPr>
            <a:xfrm>
              <a:off x="7915275" y="2857500"/>
              <a:ext cx="552450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5" name="Freeform 74"/>
            <p:cNvSpPr/>
            <p:nvPr/>
          </p:nvSpPr>
          <p:spPr>
            <a:xfrm>
              <a:off x="7962900" y="4800600"/>
              <a:ext cx="1657350" cy="219075"/>
            </a:xfrm>
            <a:custGeom>
              <a:avLst/>
              <a:gdLst>
                <a:gd name="connsiteX0" fmla="*/ 0 w 1657350"/>
                <a:gd name="connsiteY0" fmla="*/ 219075 h 219075"/>
                <a:gd name="connsiteX1" fmla="*/ 1085850 w 1657350"/>
                <a:gd name="connsiteY1" fmla="*/ 219075 h 219075"/>
                <a:gd name="connsiteX2" fmla="*/ 1657350 w 1657350"/>
                <a:gd name="connsiteY2" fmla="*/ 0 h 219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57350" h="219075">
                  <a:moveTo>
                    <a:pt x="0" y="219075"/>
                  </a:moveTo>
                  <a:lnTo>
                    <a:pt x="1085850" y="219075"/>
                  </a:lnTo>
                  <a:lnTo>
                    <a:pt x="1657350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Freeform 76"/>
            <p:cNvSpPr/>
            <p:nvPr/>
          </p:nvSpPr>
          <p:spPr>
            <a:xfrm>
              <a:off x="7962900" y="3467100"/>
              <a:ext cx="1762125" cy="390525"/>
            </a:xfrm>
            <a:custGeom>
              <a:avLst/>
              <a:gdLst>
                <a:gd name="connsiteX0" fmla="*/ 0 w 1762125"/>
                <a:gd name="connsiteY0" fmla="*/ 390525 h 390525"/>
                <a:gd name="connsiteX1" fmla="*/ 1028700 w 1762125"/>
                <a:gd name="connsiteY1" fmla="*/ 390525 h 390525"/>
                <a:gd name="connsiteX2" fmla="*/ 1762125 w 1762125"/>
                <a:gd name="connsiteY2" fmla="*/ 0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62125" h="390525">
                  <a:moveTo>
                    <a:pt x="0" y="390525"/>
                  </a:moveTo>
                  <a:lnTo>
                    <a:pt x="1028700" y="390525"/>
                  </a:lnTo>
                  <a:lnTo>
                    <a:pt x="1762125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Freeform 77"/>
            <p:cNvSpPr/>
            <p:nvPr/>
          </p:nvSpPr>
          <p:spPr>
            <a:xfrm>
              <a:off x="9029700" y="2847975"/>
              <a:ext cx="676275" cy="352425"/>
            </a:xfrm>
            <a:custGeom>
              <a:avLst/>
              <a:gdLst>
                <a:gd name="connsiteX0" fmla="*/ 0 w 676275"/>
                <a:gd name="connsiteY0" fmla="*/ 0 h 352425"/>
                <a:gd name="connsiteX1" fmla="*/ 361950 w 676275"/>
                <a:gd name="connsiteY1" fmla="*/ 0 h 352425"/>
                <a:gd name="connsiteX2" fmla="*/ 676275 w 676275"/>
                <a:gd name="connsiteY2" fmla="*/ 352425 h 35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76275" h="352425">
                  <a:moveTo>
                    <a:pt x="0" y="0"/>
                  </a:moveTo>
                  <a:lnTo>
                    <a:pt x="361950" y="0"/>
                  </a:lnTo>
                  <a:lnTo>
                    <a:pt x="676275" y="352425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Freeform 79"/>
            <p:cNvSpPr/>
            <p:nvPr/>
          </p:nvSpPr>
          <p:spPr>
            <a:xfrm>
              <a:off x="10229850" y="3352800"/>
              <a:ext cx="971550" cy="542925"/>
            </a:xfrm>
            <a:custGeom>
              <a:avLst/>
              <a:gdLst>
                <a:gd name="connsiteX0" fmla="*/ 0 w 971550"/>
                <a:gd name="connsiteY0" fmla="*/ 0 h 542925"/>
                <a:gd name="connsiteX1" fmla="*/ 428625 w 971550"/>
                <a:gd name="connsiteY1" fmla="*/ 0 h 542925"/>
                <a:gd name="connsiteX2" fmla="*/ 971550 w 971550"/>
                <a:gd name="connsiteY2" fmla="*/ 542925 h 542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1550" h="542925">
                  <a:moveTo>
                    <a:pt x="0" y="0"/>
                  </a:moveTo>
                  <a:lnTo>
                    <a:pt x="428625" y="0"/>
                  </a:lnTo>
                  <a:lnTo>
                    <a:pt x="971550" y="542925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reeform 80"/>
            <p:cNvSpPr/>
            <p:nvPr/>
          </p:nvSpPr>
          <p:spPr>
            <a:xfrm>
              <a:off x="10153650" y="4276725"/>
              <a:ext cx="1047750" cy="533400"/>
            </a:xfrm>
            <a:custGeom>
              <a:avLst/>
              <a:gdLst>
                <a:gd name="connsiteX0" fmla="*/ 0 w 1047750"/>
                <a:gd name="connsiteY0" fmla="*/ 533400 h 533400"/>
                <a:gd name="connsiteX1" fmla="*/ 514350 w 1047750"/>
                <a:gd name="connsiteY1" fmla="*/ 533400 h 533400"/>
                <a:gd name="connsiteX2" fmla="*/ 1047750 w 1047750"/>
                <a:gd name="connsiteY2" fmla="*/ 0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47750" h="533400">
                  <a:moveTo>
                    <a:pt x="0" y="533400"/>
                  </a:moveTo>
                  <a:lnTo>
                    <a:pt x="514350" y="533400"/>
                  </a:lnTo>
                  <a:lnTo>
                    <a:pt x="1047750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TextBox 81"/>
                <p:cNvSpPr txBox="1"/>
                <p:nvPr/>
              </p:nvSpPr>
              <p:spPr>
                <a:xfrm>
                  <a:off x="8324850" y="4200525"/>
                  <a:ext cx="3048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2" name="TextBox 8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24850" y="4200525"/>
                  <a:ext cx="304800" cy="36933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5" name="Freeform 84"/>
            <p:cNvSpPr/>
            <p:nvPr/>
          </p:nvSpPr>
          <p:spPr>
            <a:xfrm>
              <a:off x="8648700" y="4391025"/>
              <a:ext cx="1000125" cy="266700"/>
            </a:xfrm>
            <a:custGeom>
              <a:avLst/>
              <a:gdLst>
                <a:gd name="connsiteX0" fmla="*/ 0 w 1000125"/>
                <a:gd name="connsiteY0" fmla="*/ 0 h 266700"/>
                <a:gd name="connsiteX1" fmla="*/ 352425 w 1000125"/>
                <a:gd name="connsiteY1" fmla="*/ 0 h 266700"/>
                <a:gd name="connsiteX2" fmla="*/ 1000125 w 1000125"/>
                <a:gd name="connsiteY2" fmla="*/ 266700 h 26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00125" h="266700">
                  <a:moveTo>
                    <a:pt x="0" y="0"/>
                  </a:moveTo>
                  <a:lnTo>
                    <a:pt x="352425" y="0"/>
                  </a:lnTo>
                  <a:lnTo>
                    <a:pt x="1000125" y="26670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7" name="Straight Connector 86"/>
            <p:cNvCxnSpPr>
              <a:stCxn id="7" idx="6"/>
            </p:cNvCxnSpPr>
            <p:nvPr/>
          </p:nvCxnSpPr>
          <p:spPr>
            <a:xfrm>
              <a:off x="11677650" y="4076700"/>
              <a:ext cx="438150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96" name="Group 95"/>
          <p:cNvGrpSpPr/>
          <p:nvPr/>
        </p:nvGrpSpPr>
        <p:grpSpPr>
          <a:xfrm>
            <a:off x="8351837" y="2505075"/>
            <a:ext cx="3630613" cy="2317695"/>
            <a:chOff x="8809037" y="2505075"/>
            <a:chExt cx="3630613" cy="231769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TextBox 91"/>
                <p:cNvSpPr txBox="1"/>
                <p:nvPr/>
              </p:nvSpPr>
              <p:spPr>
                <a:xfrm>
                  <a:off x="8809037" y="2505075"/>
                  <a:ext cx="79216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=8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2" name="TextBox 9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09037" y="2505075"/>
                  <a:ext cx="792163" cy="369332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3" name="TextBox 92"/>
                <p:cNvSpPr txBox="1"/>
                <p:nvPr/>
              </p:nvSpPr>
              <p:spPr>
                <a:xfrm>
                  <a:off x="9963943" y="3024727"/>
                  <a:ext cx="93265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=24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3" name="TextBox 9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63943" y="3024727"/>
                  <a:ext cx="932657" cy="369332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TextBox 93"/>
                <p:cNvSpPr txBox="1"/>
                <p:nvPr/>
              </p:nvSpPr>
              <p:spPr>
                <a:xfrm>
                  <a:off x="9901238" y="4453438"/>
                  <a:ext cx="79533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=6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4" name="TextBox 9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01238" y="4453438"/>
                  <a:ext cx="795337" cy="369332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TextBox 94"/>
                <p:cNvSpPr txBox="1"/>
                <p:nvPr/>
              </p:nvSpPr>
              <p:spPr>
                <a:xfrm>
                  <a:off x="11463338" y="3735943"/>
                  <a:ext cx="97631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=30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5" name="TextBox 9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63338" y="3735943"/>
                  <a:ext cx="976312" cy="369332"/>
                </a:xfrm>
                <a:prstGeom prst="rect">
                  <a:avLst/>
                </a:prstGeom>
                <a:blipFill>
                  <a:blip r:embed="rId16"/>
                  <a:stretch>
                    <a:fillRect b="-8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/>
              <p:cNvSpPr txBox="1"/>
              <p:nvPr/>
            </p:nvSpPr>
            <p:spPr>
              <a:xfrm>
                <a:off x="10801350" y="5207919"/>
                <a:ext cx="1066800" cy="6676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7" name="TextBox 9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01350" y="5207919"/>
                <a:ext cx="1066800" cy="667619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7305675" y="2514600"/>
            <a:ext cx="314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2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7740650" y="3544372"/>
            <a:ext cx="314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3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7724775" y="4691292"/>
            <a:ext cx="314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11185527" y="4056750"/>
                <a:ext cx="35401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85527" y="4056750"/>
                <a:ext cx="354011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/>
              <p:cNvSpPr txBox="1"/>
              <p:nvPr/>
            </p:nvSpPr>
            <p:spPr>
              <a:xfrm>
                <a:off x="9502775" y="3419530"/>
                <a:ext cx="899322" cy="6190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2775" y="3419530"/>
                <a:ext cx="899322" cy="619016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/>
              <p:cNvSpPr txBox="1"/>
              <p:nvPr/>
            </p:nvSpPr>
            <p:spPr>
              <a:xfrm>
                <a:off x="9444038" y="4873289"/>
                <a:ext cx="1090612" cy="6190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4038" y="4873289"/>
                <a:ext cx="1090612" cy="61908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" name="Picture 39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0773266" y="1"/>
            <a:ext cx="1425835" cy="1781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9627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Back Propagation: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bSup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+3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b="-96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06400" y="1251484"/>
                <a:ext cx="11379200" cy="3639491"/>
              </a:xfrm>
            </p:spPr>
            <p:txBody>
              <a:bodyPr/>
              <a:lstStyle/>
              <a:p>
                <a:r>
                  <a:rPr lang="en-US" sz="2400" dirty="0"/>
                  <a:t>Suppose we have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bSup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+3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b="0" dirty="0"/>
                  <a:t> and want the gradient at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=[2, 3]</m:t>
                    </m:r>
                  </m:oMath>
                </a14:m>
                <a:endParaRPr lang="en-US" sz="2400" b="0" dirty="0"/>
              </a:p>
              <a:p>
                <a:r>
                  <a:rPr lang="en-US" sz="2400" b="0" dirty="0"/>
                  <a:t>Think of the function as a composition of many functions.</a:t>
                </a:r>
              </a:p>
              <a:p>
                <a:pPr lvl="1"/>
                <a:r>
                  <a:rPr lang="en-US" sz="2000" dirty="0"/>
                  <a:t>Can use derivative chain rule to compute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𝜕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𝜕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𝜕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𝜕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.</a:t>
                </a:r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endParaRPr lang="en-US" sz="2400" b="0" dirty="0"/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000" b="0" dirty="0"/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sz="2000" b="0" dirty="0"/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2400" b="0" dirty="0"/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den>
                    </m:f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1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𝑏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sz="20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US" sz="2000" b="0" dirty="0"/>
              </a:p>
              <a:p>
                <a:endParaRPr lang="en-US" sz="2000" b="0" dirty="0"/>
              </a:p>
            </p:txBody>
          </p:sp>
        </mc:Choice>
        <mc:Fallback xmlns="">
          <p:sp>
            <p:nvSpPr>
              <p:cNvPr id="17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6400" y="1251484"/>
                <a:ext cx="11379200" cy="3639491"/>
              </a:xfrm>
              <a:blipFill>
                <a:blip r:embed="rId4"/>
                <a:stretch>
                  <a:fillRect l="-750" t="-11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1" name="Group 90"/>
          <p:cNvGrpSpPr/>
          <p:nvPr/>
        </p:nvGrpSpPr>
        <p:grpSpPr>
          <a:xfrm>
            <a:off x="6781800" y="2590800"/>
            <a:ext cx="4724400" cy="2572456"/>
            <a:chOff x="7391400" y="2590800"/>
            <a:chExt cx="4724400" cy="257245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Oval 2"/>
                <p:cNvSpPr/>
                <p:nvPr/>
              </p:nvSpPr>
              <p:spPr>
                <a:xfrm>
                  <a:off x="8467725" y="2590800"/>
                  <a:ext cx="533400" cy="533400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a14:m>
                  <a:r>
                    <a:rPr lang="en-US" dirty="0"/>
                    <a:t> </a:t>
                  </a:r>
                </a:p>
              </p:txBody>
            </p:sp>
          </mc:Choice>
          <mc:Fallback xmlns="">
            <p:sp>
              <p:nvSpPr>
                <p:cNvPr id="3" name="Oval 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67725" y="2590800"/>
                  <a:ext cx="533400" cy="533400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Oval 4"/>
                <p:cNvSpPr/>
                <p:nvPr/>
              </p:nvSpPr>
              <p:spPr>
                <a:xfrm>
                  <a:off x="9683750" y="3069162"/>
                  <a:ext cx="533400" cy="533400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×</m:t>
                      </m:r>
                    </m:oMath>
                  </a14:m>
                  <a:r>
                    <a:rPr lang="en-US" dirty="0"/>
                    <a:t> </a:t>
                  </a:r>
                </a:p>
              </p:txBody>
            </p:sp>
          </mc:Choice>
          <mc:Fallback xmlns="">
            <p:sp>
              <p:nvSpPr>
                <p:cNvPr id="5" name="Oval 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83750" y="3069162"/>
                  <a:ext cx="533400" cy="533400"/>
                </a:xfrm>
                <a:prstGeom prst="ellipse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Oval 5"/>
                <p:cNvSpPr/>
                <p:nvPr/>
              </p:nvSpPr>
              <p:spPr>
                <a:xfrm>
                  <a:off x="9620250" y="4527224"/>
                  <a:ext cx="533400" cy="533400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×</m:t>
                      </m:r>
                    </m:oMath>
                  </a14:m>
                  <a:r>
                    <a:rPr lang="en-US" dirty="0"/>
                    <a:t> </a:t>
                  </a:r>
                </a:p>
              </p:txBody>
            </p:sp>
          </mc:Choice>
          <mc:Fallback xmlns="">
            <p:sp>
              <p:nvSpPr>
                <p:cNvPr id="6" name="Oval 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20250" y="4527224"/>
                  <a:ext cx="533400" cy="533400"/>
                </a:xfrm>
                <a:prstGeom prst="ellipse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Oval 6"/>
                <p:cNvSpPr/>
                <p:nvPr/>
              </p:nvSpPr>
              <p:spPr>
                <a:xfrm>
                  <a:off x="11144250" y="3810000"/>
                  <a:ext cx="533400" cy="533400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a14:m>
                  <a:r>
                    <a:rPr lang="en-US" dirty="0"/>
                    <a:t> </a:t>
                  </a:r>
                </a:p>
              </p:txBody>
            </p:sp>
          </mc:Choice>
          <mc:Fallback xmlns="">
            <p:sp>
              <p:nvSpPr>
                <p:cNvPr id="7" name="Oval 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44250" y="3810000"/>
                  <a:ext cx="533400" cy="533400"/>
                </a:xfrm>
                <a:prstGeom prst="ellipse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/>
                <p:cNvSpPr txBox="1"/>
                <p:nvPr/>
              </p:nvSpPr>
              <p:spPr>
                <a:xfrm>
                  <a:off x="7391400" y="2672834"/>
                  <a:ext cx="52387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" name="TextBox 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91400" y="2672834"/>
                  <a:ext cx="523875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/>
                <p:cNvSpPr txBox="1"/>
                <p:nvPr/>
              </p:nvSpPr>
              <p:spPr>
                <a:xfrm>
                  <a:off x="7412037" y="3641046"/>
                  <a:ext cx="52387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" name="TextBox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12037" y="3641046"/>
                  <a:ext cx="523875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/>
                <p:cNvSpPr txBox="1"/>
                <p:nvPr/>
              </p:nvSpPr>
              <p:spPr>
                <a:xfrm>
                  <a:off x="7429500" y="4793924"/>
                  <a:ext cx="48895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" name="TextBox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29500" y="4793924"/>
                  <a:ext cx="488950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" name="Straight Connector 10"/>
            <p:cNvCxnSpPr>
              <a:stCxn id="4" idx="3"/>
              <a:endCxn id="3" idx="2"/>
            </p:cNvCxnSpPr>
            <p:nvPr/>
          </p:nvCxnSpPr>
          <p:spPr>
            <a:xfrm>
              <a:off x="7915275" y="2857500"/>
              <a:ext cx="552450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5" name="Freeform 74"/>
            <p:cNvSpPr/>
            <p:nvPr/>
          </p:nvSpPr>
          <p:spPr>
            <a:xfrm>
              <a:off x="7962900" y="4800600"/>
              <a:ext cx="1657350" cy="219075"/>
            </a:xfrm>
            <a:custGeom>
              <a:avLst/>
              <a:gdLst>
                <a:gd name="connsiteX0" fmla="*/ 0 w 1657350"/>
                <a:gd name="connsiteY0" fmla="*/ 219075 h 219075"/>
                <a:gd name="connsiteX1" fmla="*/ 1085850 w 1657350"/>
                <a:gd name="connsiteY1" fmla="*/ 219075 h 219075"/>
                <a:gd name="connsiteX2" fmla="*/ 1657350 w 1657350"/>
                <a:gd name="connsiteY2" fmla="*/ 0 h 219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57350" h="219075">
                  <a:moveTo>
                    <a:pt x="0" y="219075"/>
                  </a:moveTo>
                  <a:lnTo>
                    <a:pt x="1085850" y="219075"/>
                  </a:lnTo>
                  <a:lnTo>
                    <a:pt x="1657350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Freeform 76"/>
            <p:cNvSpPr/>
            <p:nvPr/>
          </p:nvSpPr>
          <p:spPr>
            <a:xfrm>
              <a:off x="7962900" y="3467100"/>
              <a:ext cx="1762125" cy="390525"/>
            </a:xfrm>
            <a:custGeom>
              <a:avLst/>
              <a:gdLst>
                <a:gd name="connsiteX0" fmla="*/ 0 w 1762125"/>
                <a:gd name="connsiteY0" fmla="*/ 390525 h 390525"/>
                <a:gd name="connsiteX1" fmla="*/ 1028700 w 1762125"/>
                <a:gd name="connsiteY1" fmla="*/ 390525 h 390525"/>
                <a:gd name="connsiteX2" fmla="*/ 1762125 w 1762125"/>
                <a:gd name="connsiteY2" fmla="*/ 0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62125" h="390525">
                  <a:moveTo>
                    <a:pt x="0" y="390525"/>
                  </a:moveTo>
                  <a:lnTo>
                    <a:pt x="1028700" y="390525"/>
                  </a:lnTo>
                  <a:lnTo>
                    <a:pt x="1762125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Freeform 77"/>
            <p:cNvSpPr/>
            <p:nvPr/>
          </p:nvSpPr>
          <p:spPr>
            <a:xfrm>
              <a:off x="9029700" y="2847975"/>
              <a:ext cx="676275" cy="352425"/>
            </a:xfrm>
            <a:custGeom>
              <a:avLst/>
              <a:gdLst>
                <a:gd name="connsiteX0" fmla="*/ 0 w 676275"/>
                <a:gd name="connsiteY0" fmla="*/ 0 h 352425"/>
                <a:gd name="connsiteX1" fmla="*/ 361950 w 676275"/>
                <a:gd name="connsiteY1" fmla="*/ 0 h 352425"/>
                <a:gd name="connsiteX2" fmla="*/ 676275 w 676275"/>
                <a:gd name="connsiteY2" fmla="*/ 352425 h 35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76275" h="352425">
                  <a:moveTo>
                    <a:pt x="0" y="0"/>
                  </a:moveTo>
                  <a:lnTo>
                    <a:pt x="361950" y="0"/>
                  </a:lnTo>
                  <a:lnTo>
                    <a:pt x="676275" y="352425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Freeform 79"/>
            <p:cNvSpPr/>
            <p:nvPr/>
          </p:nvSpPr>
          <p:spPr>
            <a:xfrm>
              <a:off x="10229850" y="3352800"/>
              <a:ext cx="971550" cy="542925"/>
            </a:xfrm>
            <a:custGeom>
              <a:avLst/>
              <a:gdLst>
                <a:gd name="connsiteX0" fmla="*/ 0 w 971550"/>
                <a:gd name="connsiteY0" fmla="*/ 0 h 542925"/>
                <a:gd name="connsiteX1" fmla="*/ 428625 w 971550"/>
                <a:gd name="connsiteY1" fmla="*/ 0 h 542925"/>
                <a:gd name="connsiteX2" fmla="*/ 971550 w 971550"/>
                <a:gd name="connsiteY2" fmla="*/ 542925 h 542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1550" h="542925">
                  <a:moveTo>
                    <a:pt x="0" y="0"/>
                  </a:moveTo>
                  <a:lnTo>
                    <a:pt x="428625" y="0"/>
                  </a:lnTo>
                  <a:lnTo>
                    <a:pt x="971550" y="542925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reeform 80"/>
            <p:cNvSpPr/>
            <p:nvPr/>
          </p:nvSpPr>
          <p:spPr>
            <a:xfrm>
              <a:off x="10153650" y="4276725"/>
              <a:ext cx="1047750" cy="533400"/>
            </a:xfrm>
            <a:custGeom>
              <a:avLst/>
              <a:gdLst>
                <a:gd name="connsiteX0" fmla="*/ 0 w 1047750"/>
                <a:gd name="connsiteY0" fmla="*/ 533400 h 533400"/>
                <a:gd name="connsiteX1" fmla="*/ 514350 w 1047750"/>
                <a:gd name="connsiteY1" fmla="*/ 533400 h 533400"/>
                <a:gd name="connsiteX2" fmla="*/ 1047750 w 1047750"/>
                <a:gd name="connsiteY2" fmla="*/ 0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47750" h="533400">
                  <a:moveTo>
                    <a:pt x="0" y="533400"/>
                  </a:moveTo>
                  <a:lnTo>
                    <a:pt x="514350" y="533400"/>
                  </a:lnTo>
                  <a:lnTo>
                    <a:pt x="1047750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TextBox 81"/>
                <p:cNvSpPr txBox="1"/>
                <p:nvPr/>
              </p:nvSpPr>
              <p:spPr>
                <a:xfrm>
                  <a:off x="8324850" y="4200525"/>
                  <a:ext cx="3048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2" name="TextBox 8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24850" y="4200525"/>
                  <a:ext cx="304800" cy="36933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5" name="Freeform 84"/>
            <p:cNvSpPr/>
            <p:nvPr/>
          </p:nvSpPr>
          <p:spPr>
            <a:xfrm>
              <a:off x="8648700" y="4391025"/>
              <a:ext cx="1000125" cy="266700"/>
            </a:xfrm>
            <a:custGeom>
              <a:avLst/>
              <a:gdLst>
                <a:gd name="connsiteX0" fmla="*/ 0 w 1000125"/>
                <a:gd name="connsiteY0" fmla="*/ 0 h 266700"/>
                <a:gd name="connsiteX1" fmla="*/ 352425 w 1000125"/>
                <a:gd name="connsiteY1" fmla="*/ 0 h 266700"/>
                <a:gd name="connsiteX2" fmla="*/ 1000125 w 1000125"/>
                <a:gd name="connsiteY2" fmla="*/ 266700 h 26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00125" h="266700">
                  <a:moveTo>
                    <a:pt x="0" y="0"/>
                  </a:moveTo>
                  <a:lnTo>
                    <a:pt x="352425" y="0"/>
                  </a:lnTo>
                  <a:lnTo>
                    <a:pt x="1000125" y="26670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7" name="Straight Connector 86"/>
            <p:cNvCxnSpPr>
              <a:stCxn id="7" idx="6"/>
            </p:cNvCxnSpPr>
            <p:nvPr/>
          </p:nvCxnSpPr>
          <p:spPr>
            <a:xfrm>
              <a:off x="11677650" y="4076700"/>
              <a:ext cx="438150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96" name="Group 95"/>
          <p:cNvGrpSpPr/>
          <p:nvPr/>
        </p:nvGrpSpPr>
        <p:grpSpPr>
          <a:xfrm>
            <a:off x="8351837" y="2505075"/>
            <a:ext cx="3630613" cy="2317695"/>
            <a:chOff x="8809037" y="2505075"/>
            <a:chExt cx="3630613" cy="231769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TextBox 91"/>
                <p:cNvSpPr txBox="1"/>
                <p:nvPr/>
              </p:nvSpPr>
              <p:spPr>
                <a:xfrm>
                  <a:off x="8809037" y="2505075"/>
                  <a:ext cx="79216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=8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2" name="TextBox 9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09037" y="2505075"/>
                  <a:ext cx="792163" cy="369332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3" name="TextBox 92"/>
                <p:cNvSpPr txBox="1"/>
                <p:nvPr/>
              </p:nvSpPr>
              <p:spPr>
                <a:xfrm>
                  <a:off x="9963943" y="3024727"/>
                  <a:ext cx="93265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=24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3" name="TextBox 9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63943" y="3024727"/>
                  <a:ext cx="932657" cy="369332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TextBox 93"/>
                <p:cNvSpPr txBox="1"/>
                <p:nvPr/>
              </p:nvSpPr>
              <p:spPr>
                <a:xfrm>
                  <a:off x="9901238" y="4453438"/>
                  <a:ext cx="79533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=6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4" name="TextBox 9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01238" y="4453438"/>
                  <a:ext cx="795337" cy="369332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TextBox 94"/>
                <p:cNvSpPr txBox="1"/>
                <p:nvPr/>
              </p:nvSpPr>
              <p:spPr>
                <a:xfrm>
                  <a:off x="11463338" y="3735943"/>
                  <a:ext cx="97631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=30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5" name="TextBox 9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63338" y="3735943"/>
                  <a:ext cx="976312" cy="369332"/>
                </a:xfrm>
                <a:prstGeom prst="rect">
                  <a:avLst/>
                </a:prstGeom>
                <a:blipFill>
                  <a:blip r:embed="rId16"/>
                  <a:stretch>
                    <a:fillRect b="-8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/>
              <p:cNvSpPr txBox="1"/>
              <p:nvPr/>
            </p:nvSpPr>
            <p:spPr>
              <a:xfrm>
                <a:off x="10801350" y="5207919"/>
                <a:ext cx="1066800" cy="6676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7" name="TextBox 9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01350" y="5207919"/>
                <a:ext cx="1066800" cy="667619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7305675" y="2514600"/>
            <a:ext cx="314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2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7740650" y="3544372"/>
            <a:ext cx="314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3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7724775" y="4691292"/>
            <a:ext cx="314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11185527" y="4056750"/>
                <a:ext cx="35401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85527" y="4056750"/>
                <a:ext cx="354011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/>
              <p:cNvSpPr txBox="1"/>
              <p:nvPr/>
            </p:nvSpPr>
            <p:spPr>
              <a:xfrm>
                <a:off x="9502775" y="3419530"/>
                <a:ext cx="899322" cy="6190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2775" y="3419530"/>
                <a:ext cx="899322" cy="619016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/>
              <p:cNvSpPr txBox="1"/>
              <p:nvPr/>
            </p:nvSpPr>
            <p:spPr>
              <a:xfrm>
                <a:off x="9444038" y="4873289"/>
                <a:ext cx="1090612" cy="6190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4038" y="4873289"/>
                <a:ext cx="1090612" cy="61908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8379619" y="2838450"/>
                <a:ext cx="4595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9619" y="2838450"/>
                <a:ext cx="459581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86497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Recap: Bayesian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97001"/>
            <a:ext cx="12192000" cy="4729164"/>
          </a:xfrm>
        </p:spPr>
        <p:txBody>
          <a:bodyPr/>
          <a:lstStyle/>
          <a:p>
            <a:r>
              <a:rPr lang="en-US" sz="2800" dirty="0"/>
              <a:t>Prior </a:t>
            </a:r>
            <a:r>
              <a:rPr lang="en-US" sz="2800" dirty="0">
                <a:solidFill>
                  <a:srgbClr val="CC00CC"/>
                </a:solidFill>
              </a:rPr>
              <a:t>P(H)</a:t>
            </a:r>
            <a:r>
              <a:rPr lang="en-US" sz="2800" dirty="0"/>
              <a:t>, training data </a:t>
            </a:r>
            <a:r>
              <a:rPr lang="en-US" sz="2800" b="1" dirty="0">
                <a:solidFill>
                  <a:srgbClr val="CC00CC"/>
                </a:solidFill>
              </a:rPr>
              <a:t>X</a:t>
            </a:r>
            <a:r>
              <a:rPr lang="en-US" sz="2800" dirty="0">
                <a:solidFill>
                  <a:srgbClr val="CC00CC"/>
                </a:solidFill>
              </a:rPr>
              <a:t>=</a:t>
            </a:r>
            <a:r>
              <a:rPr lang="en-US" sz="2800" b="1" dirty="0">
                <a:solidFill>
                  <a:srgbClr val="CC00CC"/>
                </a:solidFill>
              </a:rPr>
              <a:t>x</a:t>
            </a:r>
            <a:r>
              <a:rPr lang="en-US" sz="2800" baseline="-25000" dirty="0">
                <a:solidFill>
                  <a:srgbClr val="CC00CC"/>
                </a:solidFill>
              </a:rPr>
              <a:t>1</a:t>
            </a:r>
            <a:r>
              <a:rPr lang="en-US" sz="2800" dirty="0">
                <a:solidFill>
                  <a:srgbClr val="CC00CC"/>
                </a:solidFill>
              </a:rPr>
              <a:t>,...,</a:t>
            </a:r>
            <a:r>
              <a:rPr lang="en-US" sz="2800" b="1" dirty="0" err="1">
                <a:solidFill>
                  <a:srgbClr val="CC00CC"/>
                </a:solidFill>
              </a:rPr>
              <a:t>x</a:t>
            </a:r>
            <a:r>
              <a:rPr lang="en-US" sz="2800" baseline="-25000" dirty="0" err="1">
                <a:solidFill>
                  <a:srgbClr val="CC00CC"/>
                </a:solidFill>
              </a:rPr>
              <a:t>N</a:t>
            </a:r>
            <a:endParaRPr lang="en-US" sz="2800" baseline="-25000" dirty="0">
              <a:solidFill>
                <a:srgbClr val="CC00CC"/>
              </a:solidFill>
            </a:endParaRPr>
          </a:p>
          <a:p>
            <a:r>
              <a:rPr lang="en-US" sz="2800" dirty="0"/>
              <a:t>Given the data so far, each hypothesis has a posterior probability: </a:t>
            </a:r>
          </a:p>
          <a:p>
            <a:pPr lvl="1"/>
            <a:r>
              <a:rPr lang="en-US" sz="2400" dirty="0">
                <a:solidFill>
                  <a:srgbClr val="CC00CC"/>
                </a:solidFill>
              </a:rPr>
              <a:t>P(</a:t>
            </a:r>
            <a:r>
              <a:rPr lang="en-US" sz="2400" dirty="0" err="1">
                <a:solidFill>
                  <a:srgbClr val="CC00CC"/>
                </a:solidFill>
              </a:rPr>
              <a:t>h</a:t>
            </a:r>
            <a:r>
              <a:rPr lang="en-US" sz="2400" baseline="-25000" dirty="0" err="1">
                <a:solidFill>
                  <a:srgbClr val="CC00CC"/>
                </a:solidFill>
              </a:rPr>
              <a:t>k</a:t>
            </a:r>
            <a:r>
              <a:rPr lang="en-US" sz="2400" dirty="0" err="1">
                <a:solidFill>
                  <a:srgbClr val="CC00CC"/>
                </a:solidFill>
              </a:rPr>
              <a:t>|</a:t>
            </a:r>
            <a:r>
              <a:rPr lang="en-US" sz="2400" b="1" dirty="0" err="1">
                <a:solidFill>
                  <a:srgbClr val="CC00CC"/>
                </a:solidFill>
              </a:rPr>
              <a:t>X</a:t>
            </a:r>
            <a:r>
              <a:rPr lang="en-US" sz="2400" dirty="0">
                <a:solidFill>
                  <a:srgbClr val="CC00CC"/>
                </a:solidFill>
              </a:rPr>
              <a:t>) = α P(</a:t>
            </a:r>
            <a:r>
              <a:rPr lang="en-US" sz="2400" b="1" dirty="0" err="1">
                <a:solidFill>
                  <a:srgbClr val="CC00CC"/>
                </a:solidFill>
              </a:rPr>
              <a:t>X</a:t>
            </a:r>
            <a:r>
              <a:rPr lang="en-US" sz="2400" dirty="0" err="1">
                <a:solidFill>
                  <a:srgbClr val="CC00CC"/>
                </a:solidFill>
              </a:rPr>
              <a:t>|h</a:t>
            </a:r>
            <a:r>
              <a:rPr lang="en-US" sz="2400" baseline="-25000" dirty="0" err="1">
                <a:solidFill>
                  <a:srgbClr val="CC00CC"/>
                </a:solidFill>
              </a:rPr>
              <a:t>k</a:t>
            </a:r>
            <a:r>
              <a:rPr lang="en-US" sz="2400" dirty="0">
                <a:solidFill>
                  <a:srgbClr val="CC00CC"/>
                </a:solidFill>
              </a:rPr>
              <a:t>)P(</a:t>
            </a:r>
            <a:r>
              <a:rPr lang="en-US" sz="2400" dirty="0" err="1">
                <a:solidFill>
                  <a:srgbClr val="CC00CC"/>
                </a:solidFill>
              </a:rPr>
              <a:t>h</a:t>
            </a:r>
            <a:r>
              <a:rPr lang="en-US" sz="2400" baseline="-25000" dirty="0" err="1">
                <a:solidFill>
                  <a:srgbClr val="CC00CC"/>
                </a:solidFill>
              </a:rPr>
              <a:t>k</a:t>
            </a:r>
            <a:r>
              <a:rPr lang="en-US" sz="2400" dirty="0">
                <a:solidFill>
                  <a:srgbClr val="CC00CC"/>
                </a:solidFill>
              </a:rPr>
              <a:t>) </a:t>
            </a:r>
            <a:r>
              <a:rPr lang="en-US" sz="2400" dirty="0"/>
              <a:t>= α x Likelihood x Prior</a:t>
            </a:r>
          </a:p>
          <a:p>
            <a:r>
              <a:rPr lang="en-US" sz="2800" dirty="0"/>
              <a:t>Predictions use a likelihood-weighted average over the hypotheses: </a:t>
            </a:r>
          </a:p>
          <a:p>
            <a:pPr lvl="1"/>
            <a:r>
              <a:rPr lang="en-US" sz="2400" dirty="0">
                <a:solidFill>
                  <a:srgbClr val="CC00CC"/>
                </a:solidFill>
              </a:rPr>
              <a:t>P(</a:t>
            </a:r>
            <a:r>
              <a:rPr lang="en-US" sz="2400" b="1" dirty="0">
                <a:solidFill>
                  <a:srgbClr val="CC00CC"/>
                </a:solidFill>
              </a:rPr>
              <a:t>x</a:t>
            </a:r>
            <a:r>
              <a:rPr lang="en-US" sz="2400" baseline="-25000" dirty="0">
                <a:solidFill>
                  <a:srgbClr val="CC00CC"/>
                </a:solidFill>
              </a:rPr>
              <a:t>N+1</a:t>
            </a:r>
            <a:r>
              <a:rPr lang="en-US" sz="2400" dirty="0">
                <a:solidFill>
                  <a:srgbClr val="CC00CC"/>
                </a:solidFill>
              </a:rPr>
              <a:t>|</a:t>
            </a:r>
            <a:r>
              <a:rPr lang="en-US" sz="2400" b="1" dirty="0">
                <a:solidFill>
                  <a:srgbClr val="CC00CC"/>
                </a:solidFill>
              </a:rPr>
              <a:t>X</a:t>
            </a:r>
            <a:r>
              <a:rPr lang="en-US" sz="2400" dirty="0">
                <a:solidFill>
                  <a:srgbClr val="CC00CC"/>
                </a:solidFill>
              </a:rPr>
              <a:t>) = </a:t>
            </a:r>
            <a:r>
              <a:rPr lang="en-US" sz="2400" dirty="0" err="1">
                <a:solidFill>
                  <a:srgbClr val="CC00CC"/>
                </a:solidFill>
              </a:rPr>
              <a:t>Σ</a:t>
            </a:r>
            <a:r>
              <a:rPr lang="en-US" sz="2400" baseline="-25000" dirty="0" err="1">
                <a:solidFill>
                  <a:srgbClr val="CC00CC"/>
                </a:solidFill>
              </a:rPr>
              <a:t>k</a:t>
            </a:r>
            <a:r>
              <a:rPr lang="en-US" sz="2400" dirty="0">
                <a:solidFill>
                  <a:srgbClr val="CC00CC"/>
                </a:solidFill>
              </a:rPr>
              <a:t> P(</a:t>
            </a:r>
            <a:r>
              <a:rPr lang="en-US" sz="2400" b="1" dirty="0">
                <a:solidFill>
                  <a:srgbClr val="CC00CC"/>
                </a:solidFill>
              </a:rPr>
              <a:t>x</a:t>
            </a:r>
            <a:r>
              <a:rPr lang="en-US" sz="2400" baseline="-25000" dirty="0">
                <a:solidFill>
                  <a:srgbClr val="CC00CC"/>
                </a:solidFill>
              </a:rPr>
              <a:t>N+1</a:t>
            </a:r>
            <a:r>
              <a:rPr lang="en-US" sz="2400" dirty="0">
                <a:solidFill>
                  <a:srgbClr val="CC00CC"/>
                </a:solidFill>
              </a:rPr>
              <a:t>|</a:t>
            </a:r>
            <a:r>
              <a:rPr lang="en-US" sz="2400" b="1" dirty="0">
                <a:solidFill>
                  <a:srgbClr val="CC00CC"/>
                </a:solidFill>
              </a:rPr>
              <a:t>X</a:t>
            </a:r>
            <a:r>
              <a:rPr lang="en-US" sz="2400" dirty="0">
                <a:solidFill>
                  <a:srgbClr val="CC00CC"/>
                </a:solidFill>
              </a:rPr>
              <a:t>,h</a:t>
            </a:r>
            <a:r>
              <a:rPr lang="en-US" sz="2400" baseline="-25000" dirty="0">
                <a:solidFill>
                  <a:srgbClr val="CC00CC"/>
                </a:solidFill>
              </a:rPr>
              <a:t>k</a:t>
            </a:r>
            <a:r>
              <a:rPr lang="en-US" sz="2400" dirty="0">
                <a:solidFill>
                  <a:srgbClr val="CC00CC"/>
                </a:solidFill>
              </a:rPr>
              <a:t>)P(</a:t>
            </a:r>
            <a:r>
              <a:rPr lang="en-US" sz="2400" dirty="0" err="1">
                <a:solidFill>
                  <a:srgbClr val="CC00CC"/>
                </a:solidFill>
              </a:rPr>
              <a:t>h</a:t>
            </a:r>
            <a:r>
              <a:rPr lang="en-US" sz="2400" baseline="-25000" dirty="0" err="1">
                <a:solidFill>
                  <a:srgbClr val="CC00CC"/>
                </a:solidFill>
              </a:rPr>
              <a:t>k</a:t>
            </a:r>
            <a:r>
              <a:rPr lang="en-US" sz="2400" dirty="0" err="1">
                <a:solidFill>
                  <a:srgbClr val="CC00CC"/>
                </a:solidFill>
              </a:rPr>
              <a:t>|</a:t>
            </a:r>
            <a:r>
              <a:rPr lang="en-US" sz="2400" b="1" dirty="0" err="1">
                <a:solidFill>
                  <a:srgbClr val="CC00CC"/>
                </a:solidFill>
              </a:rPr>
              <a:t>X</a:t>
            </a:r>
            <a:r>
              <a:rPr lang="en-US" sz="2400" dirty="0">
                <a:solidFill>
                  <a:srgbClr val="CC00CC"/>
                </a:solidFill>
              </a:rPr>
              <a:t>) = </a:t>
            </a:r>
            <a:r>
              <a:rPr lang="en-US" sz="2400" dirty="0" err="1">
                <a:solidFill>
                  <a:srgbClr val="CC00CC"/>
                </a:solidFill>
              </a:rPr>
              <a:t>Σ</a:t>
            </a:r>
            <a:r>
              <a:rPr lang="en-US" sz="2400" baseline="-25000" dirty="0" err="1">
                <a:solidFill>
                  <a:srgbClr val="CC00CC"/>
                </a:solidFill>
              </a:rPr>
              <a:t>k</a:t>
            </a:r>
            <a:r>
              <a:rPr lang="en-US" sz="2400" dirty="0">
                <a:solidFill>
                  <a:srgbClr val="CC00CC"/>
                </a:solidFill>
              </a:rPr>
              <a:t> P(</a:t>
            </a:r>
            <a:r>
              <a:rPr lang="en-US" sz="2400" b="1" dirty="0">
                <a:solidFill>
                  <a:srgbClr val="CC00CC"/>
                </a:solidFill>
              </a:rPr>
              <a:t>x</a:t>
            </a:r>
            <a:r>
              <a:rPr lang="en-US" sz="2400" baseline="-25000" dirty="0">
                <a:solidFill>
                  <a:srgbClr val="CC00CC"/>
                </a:solidFill>
              </a:rPr>
              <a:t>N+1</a:t>
            </a:r>
            <a:r>
              <a:rPr lang="en-US" sz="2400" dirty="0">
                <a:solidFill>
                  <a:srgbClr val="CC00CC"/>
                </a:solidFill>
              </a:rPr>
              <a:t>|h</a:t>
            </a:r>
            <a:r>
              <a:rPr lang="en-US" sz="2400" baseline="-25000" dirty="0">
                <a:solidFill>
                  <a:srgbClr val="CC00CC"/>
                </a:solidFill>
              </a:rPr>
              <a:t>k</a:t>
            </a:r>
            <a:r>
              <a:rPr lang="en-US" sz="2400" dirty="0">
                <a:solidFill>
                  <a:srgbClr val="CC00CC"/>
                </a:solidFill>
              </a:rPr>
              <a:t>)P(</a:t>
            </a:r>
            <a:r>
              <a:rPr lang="en-US" sz="2400" dirty="0" err="1">
                <a:solidFill>
                  <a:srgbClr val="CC00CC"/>
                </a:solidFill>
              </a:rPr>
              <a:t>h</a:t>
            </a:r>
            <a:r>
              <a:rPr lang="en-US" sz="2400" baseline="-25000" dirty="0" err="1">
                <a:solidFill>
                  <a:srgbClr val="CC00CC"/>
                </a:solidFill>
              </a:rPr>
              <a:t>k</a:t>
            </a:r>
            <a:r>
              <a:rPr lang="en-US" sz="2400" dirty="0" err="1">
                <a:solidFill>
                  <a:srgbClr val="CC00CC"/>
                </a:solidFill>
              </a:rPr>
              <a:t>|</a:t>
            </a:r>
            <a:r>
              <a:rPr lang="en-US" sz="2400" b="1" dirty="0" err="1">
                <a:solidFill>
                  <a:srgbClr val="CC00CC"/>
                </a:solidFill>
              </a:rPr>
              <a:t>X</a:t>
            </a:r>
            <a:r>
              <a:rPr lang="en-US" sz="2400" dirty="0">
                <a:solidFill>
                  <a:srgbClr val="CC00CC"/>
                </a:solidFill>
              </a:rPr>
              <a:t>) </a:t>
            </a:r>
          </a:p>
          <a:p>
            <a:r>
              <a:rPr lang="en-US" sz="2800" dirty="0"/>
              <a:t>No need to pick one best-guess hypothesis! </a:t>
            </a:r>
          </a:p>
          <a:p>
            <a:pPr lvl="1"/>
            <a:r>
              <a:rPr lang="en-US" sz="2400" dirty="0"/>
              <a:t>Drawback: </a:t>
            </a:r>
            <a:r>
              <a:rPr lang="en-US" sz="2400" dirty="0" err="1">
                <a:solidFill>
                  <a:srgbClr val="CC00CC"/>
                </a:solidFill>
              </a:rPr>
              <a:t>Σ</a:t>
            </a:r>
            <a:r>
              <a:rPr lang="en-US" sz="2400" baseline="-25000" dirty="0" err="1">
                <a:solidFill>
                  <a:srgbClr val="CC00CC"/>
                </a:solidFill>
              </a:rPr>
              <a:t>k</a:t>
            </a:r>
            <a:r>
              <a:rPr lang="en-US" sz="2400" baseline="-25000" dirty="0">
                <a:solidFill>
                  <a:srgbClr val="CC00CC"/>
                </a:solidFill>
              </a:rPr>
              <a:t> </a:t>
            </a:r>
            <a:r>
              <a:rPr lang="en-US" sz="2400" dirty="0"/>
              <a:t>may be expensive/impossible for large/infinite </a:t>
            </a:r>
            <a:r>
              <a:rPr lang="en-US" sz="2400" dirty="0">
                <a:solidFill>
                  <a:srgbClr val="CC00CC"/>
                </a:solidFill>
              </a:rPr>
              <a:t>H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977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/>
          <p:cNvSpPr/>
          <p:nvPr/>
        </p:nvSpPr>
        <p:spPr>
          <a:xfrm>
            <a:off x="0" y="0"/>
            <a:ext cx="10972800" cy="10668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Back Propagation: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bSup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+3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b="-96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06400" y="1251484"/>
                <a:ext cx="11379200" cy="5454116"/>
              </a:xfrm>
            </p:spPr>
            <p:txBody>
              <a:bodyPr/>
              <a:lstStyle/>
              <a:p>
                <a:r>
                  <a:rPr lang="en-US" sz="2400" dirty="0"/>
                  <a:t>Suppose we have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bSup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+3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b="0" dirty="0"/>
                  <a:t> and want the gradient at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=[2, 3]</m:t>
                    </m:r>
                  </m:oMath>
                </a14:m>
                <a:endParaRPr lang="en-US" sz="2400" b="0" dirty="0"/>
              </a:p>
              <a:p>
                <a:r>
                  <a:rPr lang="en-US" sz="2400" b="0" dirty="0"/>
                  <a:t>Think of the function as a composition of many functions.</a:t>
                </a:r>
              </a:p>
              <a:p>
                <a:pPr lvl="1"/>
                <a:r>
                  <a:rPr lang="en-US" sz="2000" dirty="0"/>
                  <a:t>Can use derivative chain rule to compute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𝜕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𝜕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𝜕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𝜕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.</a:t>
                </a:r>
              </a:p>
              <a:p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endParaRPr lang="en-US" sz="2400" dirty="0"/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𝑔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𝑏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𝑔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𝑐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sz="2000" dirty="0"/>
              </a:p>
              <a:p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2400" dirty="0"/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𝑔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𝑔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𝑏</m:t>
                        </m:r>
                      </m:den>
                    </m:f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𝑏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1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𝑏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sz="20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US" sz="2000" dirty="0"/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bSup>
                  </m:oMath>
                </a14:m>
                <a:endParaRPr lang="en-US" sz="2400" b="0" dirty="0"/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=?????</m:t>
                    </m:r>
                  </m:oMath>
                </a14:m>
                <a:endParaRPr lang="en-US" sz="2000" b="0" dirty="0"/>
              </a:p>
            </p:txBody>
          </p:sp>
        </mc:Choice>
        <mc:Fallback xmlns="">
          <p:sp>
            <p:nvSpPr>
              <p:cNvPr id="17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6400" y="1251484"/>
                <a:ext cx="11379200" cy="5454116"/>
              </a:xfrm>
              <a:blipFill>
                <a:blip r:embed="rId4"/>
                <a:stretch>
                  <a:fillRect l="-750" t="-7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1" name="Group 90"/>
          <p:cNvGrpSpPr/>
          <p:nvPr/>
        </p:nvGrpSpPr>
        <p:grpSpPr>
          <a:xfrm>
            <a:off x="6781800" y="2590800"/>
            <a:ext cx="4724400" cy="2572456"/>
            <a:chOff x="7391400" y="2590800"/>
            <a:chExt cx="4724400" cy="257245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Oval 2"/>
                <p:cNvSpPr/>
                <p:nvPr/>
              </p:nvSpPr>
              <p:spPr>
                <a:xfrm>
                  <a:off x="8467725" y="2590800"/>
                  <a:ext cx="533400" cy="533400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a14:m>
                  <a:r>
                    <a:rPr lang="en-US" dirty="0"/>
                    <a:t> </a:t>
                  </a:r>
                </a:p>
              </p:txBody>
            </p:sp>
          </mc:Choice>
          <mc:Fallback xmlns="">
            <p:sp>
              <p:nvSpPr>
                <p:cNvPr id="3" name="Oval 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67725" y="2590800"/>
                  <a:ext cx="533400" cy="533400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Oval 4"/>
                <p:cNvSpPr/>
                <p:nvPr/>
              </p:nvSpPr>
              <p:spPr>
                <a:xfrm>
                  <a:off x="9683750" y="3069162"/>
                  <a:ext cx="533400" cy="533400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×</m:t>
                      </m:r>
                    </m:oMath>
                  </a14:m>
                  <a:r>
                    <a:rPr lang="en-US" dirty="0"/>
                    <a:t> </a:t>
                  </a:r>
                </a:p>
              </p:txBody>
            </p:sp>
          </mc:Choice>
          <mc:Fallback xmlns="">
            <p:sp>
              <p:nvSpPr>
                <p:cNvPr id="5" name="Oval 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83750" y="3069162"/>
                  <a:ext cx="533400" cy="533400"/>
                </a:xfrm>
                <a:prstGeom prst="ellipse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Oval 5"/>
                <p:cNvSpPr/>
                <p:nvPr/>
              </p:nvSpPr>
              <p:spPr>
                <a:xfrm>
                  <a:off x="9620250" y="4527224"/>
                  <a:ext cx="533400" cy="533400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×</m:t>
                      </m:r>
                    </m:oMath>
                  </a14:m>
                  <a:r>
                    <a:rPr lang="en-US" dirty="0"/>
                    <a:t> </a:t>
                  </a:r>
                </a:p>
              </p:txBody>
            </p:sp>
          </mc:Choice>
          <mc:Fallback xmlns="">
            <p:sp>
              <p:nvSpPr>
                <p:cNvPr id="6" name="Oval 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20250" y="4527224"/>
                  <a:ext cx="533400" cy="533400"/>
                </a:xfrm>
                <a:prstGeom prst="ellipse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Oval 6"/>
                <p:cNvSpPr/>
                <p:nvPr/>
              </p:nvSpPr>
              <p:spPr>
                <a:xfrm>
                  <a:off x="11144250" y="3810000"/>
                  <a:ext cx="533400" cy="533400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a14:m>
                  <a:r>
                    <a:rPr lang="en-US" dirty="0"/>
                    <a:t> </a:t>
                  </a:r>
                </a:p>
              </p:txBody>
            </p:sp>
          </mc:Choice>
          <mc:Fallback xmlns="">
            <p:sp>
              <p:nvSpPr>
                <p:cNvPr id="7" name="Oval 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44250" y="3810000"/>
                  <a:ext cx="533400" cy="533400"/>
                </a:xfrm>
                <a:prstGeom prst="ellipse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/>
                <p:cNvSpPr txBox="1"/>
                <p:nvPr/>
              </p:nvSpPr>
              <p:spPr>
                <a:xfrm>
                  <a:off x="7391400" y="2672834"/>
                  <a:ext cx="52387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" name="TextBox 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91400" y="2672834"/>
                  <a:ext cx="523875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/>
                <p:cNvSpPr txBox="1"/>
                <p:nvPr/>
              </p:nvSpPr>
              <p:spPr>
                <a:xfrm>
                  <a:off x="7412037" y="3641046"/>
                  <a:ext cx="52387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" name="TextBox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12037" y="3641046"/>
                  <a:ext cx="523875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/>
                <p:cNvSpPr txBox="1"/>
                <p:nvPr/>
              </p:nvSpPr>
              <p:spPr>
                <a:xfrm>
                  <a:off x="7429500" y="4793924"/>
                  <a:ext cx="48895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" name="TextBox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29500" y="4793924"/>
                  <a:ext cx="488950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" name="Straight Connector 10"/>
            <p:cNvCxnSpPr>
              <a:stCxn id="4" idx="3"/>
              <a:endCxn id="3" idx="2"/>
            </p:cNvCxnSpPr>
            <p:nvPr/>
          </p:nvCxnSpPr>
          <p:spPr>
            <a:xfrm>
              <a:off x="7915275" y="2857500"/>
              <a:ext cx="552450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5" name="Freeform 74"/>
            <p:cNvSpPr/>
            <p:nvPr/>
          </p:nvSpPr>
          <p:spPr>
            <a:xfrm>
              <a:off x="7962900" y="4800600"/>
              <a:ext cx="1657350" cy="219075"/>
            </a:xfrm>
            <a:custGeom>
              <a:avLst/>
              <a:gdLst>
                <a:gd name="connsiteX0" fmla="*/ 0 w 1657350"/>
                <a:gd name="connsiteY0" fmla="*/ 219075 h 219075"/>
                <a:gd name="connsiteX1" fmla="*/ 1085850 w 1657350"/>
                <a:gd name="connsiteY1" fmla="*/ 219075 h 219075"/>
                <a:gd name="connsiteX2" fmla="*/ 1657350 w 1657350"/>
                <a:gd name="connsiteY2" fmla="*/ 0 h 219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57350" h="219075">
                  <a:moveTo>
                    <a:pt x="0" y="219075"/>
                  </a:moveTo>
                  <a:lnTo>
                    <a:pt x="1085850" y="219075"/>
                  </a:lnTo>
                  <a:lnTo>
                    <a:pt x="1657350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Freeform 76"/>
            <p:cNvSpPr/>
            <p:nvPr/>
          </p:nvSpPr>
          <p:spPr>
            <a:xfrm>
              <a:off x="7962900" y="3467100"/>
              <a:ext cx="1762125" cy="390525"/>
            </a:xfrm>
            <a:custGeom>
              <a:avLst/>
              <a:gdLst>
                <a:gd name="connsiteX0" fmla="*/ 0 w 1762125"/>
                <a:gd name="connsiteY0" fmla="*/ 390525 h 390525"/>
                <a:gd name="connsiteX1" fmla="*/ 1028700 w 1762125"/>
                <a:gd name="connsiteY1" fmla="*/ 390525 h 390525"/>
                <a:gd name="connsiteX2" fmla="*/ 1762125 w 1762125"/>
                <a:gd name="connsiteY2" fmla="*/ 0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62125" h="390525">
                  <a:moveTo>
                    <a:pt x="0" y="390525"/>
                  </a:moveTo>
                  <a:lnTo>
                    <a:pt x="1028700" y="390525"/>
                  </a:lnTo>
                  <a:lnTo>
                    <a:pt x="1762125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Freeform 77"/>
            <p:cNvSpPr/>
            <p:nvPr/>
          </p:nvSpPr>
          <p:spPr>
            <a:xfrm>
              <a:off x="9029700" y="2847975"/>
              <a:ext cx="676275" cy="352425"/>
            </a:xfrm>
            <a:custGeom>
              <a:avLst/>
              <a:gdLst>
                <a:gd name="connsiteX0" fmla="*/ 0 w 676275"/>
                <a:gd name="connsiteY0" fmla="*/ 0 h 352425"/>
                <a:gd name="connsiteX1" fmla="*/ 361950 w 676275"/>
                <a:gd name="connsiteY1" fmla="*/ 0 h 352425"/>
                <a:gd name="connsiteX2" fmla="*/ 676275 w 676275"/>
                <a:gd name="connsiteY2" fmla="*/ 352425 h 35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76275" h="352425">
                  <a:moveTo>
                    <a:pt x="0" y="0"/>
                  </a:moveTo>
                  <a:lnTo>
                    <a:pt x="361950" y="0"/>
                  </a:lnTo>
                  <a:lnTo>
                    <a:pt x="676275" y="352425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Freeform 79"/>
            <p:cNvSpPr/>
            <p:nvPr/>
          </p:nvSpPr>
          <p:spPr>
            <a:xfrm>
              <a:off x="10229850" y="3352800"/>
              <a:ext cx="971550" cy="542925"/>
            </a:xfrm>
            <a:custGeom>
              <a:avLst/>
              <a:gdLst>
                <a:gd name="connsiteX0" fmla="*/ 0 w 971550"/>
                <a:gd name="connsiteY0" fmla="*/ 0 h 542925"/>
                <a:gd name="connsiteX1" fmla="*/ 428625 w 971550"/>
                <a:gd name="connsiteY1" fmla="*/ 0 h 542925"/>
                <a:gd name="connsiteX2" fmla="*/ 971550 w 971550"/>
                <a:gd name="connsiteY2" fmla="*/ 542925 h 542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1550" h="542925">
                  <a:moveTo>
                    <a:pt x="0" y="0"/>
                  </a:moveTo>
                  <a:lnTo>
                    <a:pt x="428625" y="0"/>
                  </a:lnTo>
                  <a:lnTo>
                    <a:pt x="971550" y="542925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reeform 80"/>
            <p:cNvSpPr/>
            <p:nvPr/>
          </p:nvSpPr>
          <p:spPr>
            <a:xfrm>
              <a:off x="10153650" y="4276725"/>
              <a:ext cx="1047750" cy="533400"/>
            </a:xfrm>
            <a:custGeom>
              <a:avLst/>
              <a:gdLst>
                <a:gd name="connsiteX0" fmla="*/ 0 w 1047750"/>
                <a:gd name="connsiteY0" fmla="*/ 533400 h 533400"/>
                <a:gd name="connsiteX1" fmla="*/ 514350 w 1047750"/>
                <a:gd name="connsiteY1" fmla="*/ 533400 h 533400"/>
                <a:gd name="connsiteX2" fmla="*/ 1047750 w 1047750"/>
                <a:gd name="connsiteY2" fmla="*/ 0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47750" h="533400">
                  <a:moveTo>
                    <a:pt x="0" y="533400"/>
                  </a:moveTo>
                  <a:lnTo>
                    <a:pt x="514350" y="533400"/>
                  </a:lnTo>
                  <a:lnTo>
                    <a:pt x="1047750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TextBox 81"/>
                <p:cNvSpPr txBox="1"/>
                <p:nvPr/>
              </p:nvSpPr>
              <p:spPr>
                <a:xfrm>
                  <a:off x="8324850" y="4200525"/>
                  <a:ext cx="3048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2" name="TextBox 8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24850" y="4200525"/>
                  <a:ext cx="304800" cy="36933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5" name="Freeform 84"/>
            <p:cNvSpPr/>
            <p:nvPr/>
          </p:nvSpPr>
          <p:spPr>
            <a:xfrm>
              <a:off x="8648700" y="4391025"/>
              <a:ext cx="1000125" cy="266700"/>
            </a:xfrm>
            <a:custGeom>
              <a:avLst/>
              <a:gdLst>
                <a:gd name="connsiteX0" fmla="*/ 0 w 1000125"/>
                <a:gd name="connsiteY0" fmla="*/ 0 h 266700"/>
                <a:gd name="connsiteX1" fmla="*/ 352425 w 1000125"/>
                <a:gd name="connsiteY1" fmla="*/ 0 h 266700"/>
                <a:gd name="connsiteX2" fmla="*/ 1000125 w 1000125"/>
                <a:gd name="connsiteY2" fmla="*/ 266700 h 26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00125" h="266700">
                  <a:moveTo>
                    <a:pt x="0" y="0"/>
                  </a:moveTo>
                  <a:lnTo>
                    <a:pt x="352425" y="0"/>
                  </a:lnTo>
                  <a:lnTo>
                    <a:pt x="1000125" y="26670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7" name="Straight Connector 86"/>
            <p:cNvCxnSpPr>
              <a:stCxn id="7" idx="6"/>
            </p:cNvCxnSpPr>
            <p:nvPr/>
          </p:nvCxnSpPr>
          <p:spPr>
            <a:xfrm>
              <a:off x="11677650" y="4076700"/>
              <a:ext cx="438150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96" name="Group 95"/>
          <p:cNvGrpSpPr/>
          <p:nvPr/>
        </p:nvGrpSpPr>
        <p:grpSpPr>
          <a:xfrm>
            <a:off x="8351837" y="2505075"/>
            <a:ext cx="3630613" cy="2317695"/>
            <a:chOff x="8809037" y="2505075"/>
            <a:chExt cx="3630613" cy="231769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TextBox 91"/>
                <p:cNvSpPr txBox="1"/>
                <p:nvPr/>
              </p:nvSpPr>
              <p:spPr>
                <a:xfrm>
                  <a:off x="8809037" y="2505075"/>
                  <a:ext cx="79216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=8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2" name="TextBox 9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09037" y="2505075"/>
                  <a:ext cx="792163" cy="369332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3" name="TextBox 92"/>
                <p:cNvSpPr txBox="1"/>
                <p:nvPr/>
              </p:nvSpPr>
              <p:spPr>
                <a:xfrm>
                  <a:off x="9963943" y="3024727"/>
                  <a:ext cx="93265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=24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3" name="TextBox 9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63943" y="3024727"/>
                  <a:ext cx="932657" cy="369332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TextBox 93"/>
                <p:cNvSpPr txBox="1"/>
                <p:nvPr/>
              </p:nvSpPr>
              <p:spPr>
                <a:xfrm>
                  <a:off x="9901238" y="4453438"/>
                  <a:ext cx="79533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=6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4" name="TextBox 9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01238" y="4453438"/>
                  <a:ext cx="795337" cy="369332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TextBox 94"/>
                <p:cNvSpPr txBox="1"/>
                <p:nvPr/>
              </p:nvSpPr>
              <p:spPr>
                <a:xfrm>
                  <a:off x="11463338" y="3735943"/>
                  <a:ext cx="97631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=30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5" name="TextBox 9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63338" y="3735943"/>
                  <a:ext cx="976312" cy="369332"/>
                </a:xfrm>
                <a:prstGeom prst="rect">
                  <a:avLst/>
                </a:prstGeom>
                <a:blipFill>
                  <a:blip r:embed="rId16"/>
                  <a:stretch>
                    <a:fillRect b="-8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/>
              <p:cNvSpPr txBox="1"/>
              <p:nvPr/>
            </p:nvSpPr>
            <p:spPr>
              <a:xfrm>
                <a:off x="10801350" y="5207919"/>
                <a:ext cx="1066800" cy="6676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7" name="TextBox 9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01350" y="5207919"/>
                <a:ext cx="1066800" cy="667619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7305675" y="2514600"/>
            <a:ext cx="314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2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7740650" y="3544372"/>
            <a:ext cx="314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3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7724775" y="4691292"/>
            <a:ext cx="314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11185527" y="4056750"/>
                <a:ext cx="35401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85527" y="4056750"/>
                <a:ext cx="354011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/>
              <p:cNvSpPr txBox="1"/>
              <p:nvPr/>
            </p:nvSpPr>
            <p:spPr>
              <a:xfrm>
                <a:off x="9502775" y="3419530"/>
                <a:ext cx="899322" cy="6190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2775" y="3419530"/>
                <a:ext cx="899322" cy="619016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/>
              <p:cNvSpPr txBox="1"/>
              <p:nvPr/>
            </p:nvSpPr>
            <p:spPr>
              <a:xfrm>
                <a:off x="9444038" y="4873289"/>
                <a:ext cx="1090612" cy="6190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4038" y="4873289"/>
                <a:ext cx="1090612" cy="61908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8379619" y="2838450"/>
                <a:ext cx="4595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9619" y="2838450"/>
                <a:ext cx="459581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7" name="Picture 36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0773266" y="1"/>
            <a:ext cx="1425835" cy="1781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5651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Back Propagation: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bSup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+3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b="-96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06400" y="1251484"/>
                <a:ext cx="11379200" cy="5454116"/>
              </a:xfrm>
            </p:spPr>
            <p:txBody>
              <a:bodyPr/>
              <a:lstStyle/>
              <a:p>
                <a:r>
                  <a:rPr lang="en-US" sz="2400" dirty="0"/>
                  <a:t>Suppose we have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bSup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+3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b="0" dirty="0"/>
                  <a:t> and want the gradient at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=[2, 3]</m:t>
                    </m:r>
                  </m:oMath>
                </a14:m>
                <a:endParaRPr lang="en-US" sz="2400" b="0" dirty="0"/>
              </a:p>
              <a:p>
                <a:r>
                  <a:rPr lang="en-US" sz="2400" b="0" dirty="0"/>
                  <a:t>Think of the function as a composition of many functions.</a:t>
                </a:r>
              </a:p>
              <a:p>
                <a:pPr lvl="1"/>
                <a:r>
                  <a:rPr lang="en-US" sz="2000" dirty="0"/>
                  <a:t>Can use derivative chain rule to compute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𝜕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𝜕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𝜕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𝜕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.</a:t>
                </a:r>
              </a:p>
              <a:p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endParaRPr lang="en-US" sz="2400" dirty="0"/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𝑔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𝑏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𝑔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𝑐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sz="2000" dirty="0"/>
              </a:p>
              <a:p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2400" dirty="0"/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𝑔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𝑔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𝑏</m:t>
                        </m:r>
                      </m:den>
                    </m:f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𝑏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1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𝑏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sz="20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US" sz="2000" dirty="0"/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bSup>
                  </m:oMath>
                </a14:m>
                <a:endParaRPr lang="en-US" sz="2400" b="0" dirty="0"/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3</m:t>
                    </m:r>
                    <m:sSubSup>
                      <m:sSub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36</m:t>
                    </m:r>
                  </m:oMath>
                </a14:m>
                <a:endParaRPr lang="en-US" sz="2000" b="0" dirty="0"/>
              </a:p>
            </p:txBody>
          </p:sp>
        </mc:Choice>
        <mc:Fallback xmlns="">
          <p:sp>
            <p:nvSpPr>
              <p:cNvPr id="17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6400" y="1251484"/>
                <a:ext cx="11379200" cy="5454116"/>
              </a:xfrm>
              <a:blipFill>
                <a:blip r:embed="rId4"/>
                <a:stretch>
                  <a:fillRect l="-750" t="-7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1" name="Group 90"/>
          <p:cNvGrpSpPr/>
          <p:nvPr/>
        </p:nvGrpSpPr>
        <p:grpSpPr>
          <a:xfrm>
            <a:off x="6781800" y="2590800"/>
            <a:ext cx="4724400" cy="2572456"/>
            <a:chOff x="7391400" y="2590800"/>
            <a:chExt cx="4724400" cy="257245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Oval 2"/>
                <p:cNvSpPr/>
                <p:nvPr/>
              </p:nvSpPr>
              <p:spPr>
                <a:xfrm>
                  <a:off x="8467725" y="2590800"/>
                  <a:ext cx="533400" cy="533400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a14:m>
                  <a:r>
                    <a:rPr lang="en-US" dirty="0"/>
                    <a:t> </a:t>
                  </a:r>
                </a:p>
              </p:txBody>
            </p:sp>
          </mc:Choice>
          <mc:Fallback xmlns="">
            <p:sp>
              <p:nvSpPr>
                <p:cNvPr id="3" name="Oval 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67725" y="2590800"/>
                  <a:ext cx="533400" cy="533400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Oval 4"/>
                <p:cNvSpPr/>
                <p:nvPr/>
              </p:nvSpPr>
              <p:spPr>
                <a:xfrm>
                  <a:off x="9683750" y="3069162"/>
                  <a:ext cx="533400" cy="533400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×</m:t>
                      </m:r>
                    </m:oMath>
                  </a14:m>
                  <a:r>
                    <a:rPr lang="en-US" dirty="0"/>
                    <a:t> </a:t>
                  </a:r>
                </a:p>
              </p:txBody>
            </p:sp>
          </mc:Choice>
          <mc:Fallback xmlns="">
            <p:sp>
              <p:nvSpPr>
                <p:cNvPr id="5" name="Oval 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83750" y="3069162"/>
                  <a:ext cx="533400" cy="533400"/>
                </a:xfrm>
                <a:prstGeom prst="ellipse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Oval 5"/>
                <p:cNvSpPr/>
                <p:nvPr/>
              </p:nvSpPr>
              <p:spPr>
                <a:xfrm>
                  <a:off x="9620250" y="4527224"/>
                  <a:ext cx="533400" cy="533400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×</m:t>
                      </m:r>
                    </m:oMath>
                  </a14:m>
                  <a:r>
                    <a:rPr lang="en-US" dirty="0"/>
                    <a:t> </a:t>
                  </a:r>
                </a:p>
              </p:txBody>
            </p:sp>
          </mc:Choice>
          <mc:Fallback xmlns="">
            <p:sp>
              <p:nvSpPr>
                <p:cNvPr id="6" name="Oval 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20250" y="4527224"/>
                  <a:ext cx="533400" cy="533400"/>
                </a:xfrm>
                <a:prstGeom prst="ellipse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Oval 6"/>
                <p:cNvSpPr/>
                <p:nvPr/>
              </p:nvSpPr>
              <p:spPr>
                <a:xfrm>
                  <a:off x="11144250" y="3810000"/>
                  <a:ext cx="533400" cy="533400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a14:m>
                  <a:r>
                    <a:rPr lang="en-US" dirty="0"/>
                    <a:t> </a:t>
                  </a:r>
                </a:p>
              </p:txBody>
            </p:sp>
          </mc:Choice>
          <mc:Fallback xmlns="">
            <p:sp>
              <p:nvSpPr>
                <p:cNvPr id="7" name="Oval 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44250" y="3810000"/>
                  <a:ext cx="533400" cy="533400"/>
                </a:xfrm>
                <a:prstGeom prst="ellipse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/>
                <p:cNvSpPr txBox="1"/>
                <p:nvPr/>
              </p:nvSpPr>
              <p:spPr>
                <a:xfrm>
                  <a:off x="7391400" y="2672834"/>
                  <a:ext cx="52387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" name="TextBox 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91400" y="2672834"/>
                  <a:ext cx="523875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/>
                <p:cNvSpPr txBox="1"/>
                <p:nvPr/>
              </p:nvSpPr>
              <p:spPr>
                <a:xfrm>
                  <a:off x="7412037" y="3641046"/>
                  <a:ext cx="52387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" name="TextBox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12037" y="3641046"/>
                  <a:ext cx="523875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/>
                <p:cNvSpPr txBox="1"/>
                <p:nvPr/>
              </p:nvSpPr>
              <p:spPr>
                <a:xfrm>
                  <a:off x="7429500" y="4793924"/>
                  <a:ext cx="48895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" name="TextBox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29500" y="4793924"/>
                  <a:ext cx="488950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" name="Straight Connector 10"/>
            <p:cNvCxnSpPr>
              <a:stCxn id="4" idx="3"/>
              <a:endCxn id="3" idx="2"/>
            </p:cNvCxnSpPr>
            <p:nvPr/>
          </p:nvCxnSpPr>
          <p:spPr>
            <a:xfrm>
              <a:off x="7915275" y="2857500"/>
              <a:ext cx="552450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5" name="Freeform 74"/>
            <p:cNvSpPr/>
            <p:nvPr/>
          </p:nvSpPr>
          <p:spPr>
            <a:xfrm>
              <a:off x="7962900" y="4800600"/>
              <a:ext cx="1657350" cy="219075"/>
            </a:xfrm>
            <a:custGeom>
              <a:avLst/>
              <a:gdLst>
                <a:gd name="connsiteX0" fmla="*/ 0 w 1657350"/>
                <a:gd name="connsiteY0" fmla="*/ 219075 h 219075"/>
                <a:gd name="connsiteX1" fmla="*/ 1085850 w 1657350"/>
                <a:gd name="connsiteY1" fmla="*/ 219075 h 219075"/>
                <a:gd name="connsiteX2" fmla="*/ 1657350 w 1657350"/>
                <a:gd name="connsiteY2" fmla="*/ 0 h 219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57350" h="219075">
                  <a:moveTo>
                    <a:pt x="0" y="219075"/>
                  </a:moveTo>
                  <a:lnTo>
                    <a:pt x="1085850" y="219075"/>
                  </a:lnTo>
                  <a:lnTo>
                    <a:pt x="1657350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Freeform 76"/>
            <p:cNvSpPr/>
            <p:nvPr/>
          </p:nvSpPr>
          <p:spPr>
            <a:xfrm>
              <a:off x="7962900" y="3467100"/>
              <a:ext cx="1762125" cy="390525"/>
            </a:xfrm>
            <a:custGeom>
              <a:avLst/>
              <a:gdLst>
                <a:gd name="connsiteX0" fmla="*/ 0 w 1762125"/>
                <a:gd name="connsiteY0" fmla="*/ 390525 h 390525"/>
                <a:gd name="connsiteX1" fmla="*/ 1028700 w 1762125"/>
                <a:gd name="connsiteY1" fmla="*/ 390525 h 390525"/>
                <a:gd name="connsiteX2" fmla="*/ 1762125 w 1762125"/>
                <a:gd name="connsiteY2" fmla="*/ 0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62125" h="390525">
                  <a:moveTo>
                    <a:pt x="0" y="390525"/>
                  </a:moveTo>
                  <a:lnTo>
                    <a:pt x="1028700" y="390525"/>
                  </a:lnTo>
                  <a:lnTo>
                    <a:pt x="1762125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Freeform 77"/>
            <p:cNvSpPr/>
            <p:nvPr/>
          </p:nvSpPr>
          <p:spPr>
            <a:xfrm>
              <a:off x="9029700" y="2847975"/>
              <a:ext cx="676275" cy="352425"/>
            </a:xfrm>
            <a:custGeom>
              <a:avLst/>
              <a:gdLst>
                <a:gd name="connsiteX0" fmla="*/ 0 w 676275"/>
                <a:gd name="connsiteY0" fmla="*/ 0 h 352425"/>
                <a:gd name="connsiteX1" fmla="*/ 361950 w 676275"/>
                <a:gd name="connsiteY1" fmla="*/ 0 h 352425"/>
                <a:gd name="connsiteX2" fmla="*/ 676275 w 676275"/>
                <a:gd name="connsiteY2" fmla="*/ 352425 h 35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76275" h="352425">
                  <a:moveTo>
                    <a:pt x="0" y="0"/>
                  </a:moveTo>
                  <a:lnTo>
                    <a:pt x="361950" y="0"/>
                  </a:lnTo>
                  <a:lnTo>
                    <a:pt x="676275" y="352425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Freeform 79"/>
            <p:cNvSpPr/>
            <p:nvPr/>
          </p:nvSpPr>
          <p:spPr>
            <a:xfrm>
              <a:off x="10229850" y="3352800"/>
              <a:ext cx="971550" cy="542925"/>
            </a:xfrm>
            <a:custGeom>
              <a:avLst/>
              <a:gdLst>
                <a:gd name="connsiteX0" fmla="*/ 0 w 971550"/>
                <a:gd name="connsiteY0" fmla="*/ 0 h 542925"/>
                <a:gd name="connsiteX1" fmla="*/ 428625 w 971550"/>
                <a:gd name="connsiteY1" fmla="*/ 0 h 542925"/>
                <a:gd name="connsiteX2" fmla="*/ 971550 w 971550"/>
                <a:gd name="connsiteY2" fmla="*/ 542925 h 542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1550" h="542925">
                  <a:moveTo>
                    <a:pt x="0" y="0"/>
                  </a:moveTo>
                  <a:lnTo>
                    <a:pt x="428625" y="0"/>
                  </a:lnTo>
                  <a:lnTo>
                    <a:pt x="971550" y="542925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reeform 80"/>
            <p:cNvSpPr/>
            <p:nvPr/>
          </p:nvSpPr>
          <p:spPr>
            <a:xfrm>
              <a:off x="10153650" y="4276725"/>
              <a:ext cx="1047750" cy="533400"/>
            </a:xfrm>
            <a:custGeom>
              <a:avLst/>
              <a:gdLst>
                <a:gd name="connsiteX0" fmla="*/ 0 w 1047750"/>
                <a:gd name="connsiteY0" fmla="*/ 533400 h 533400"/>
                <a:gd name="connsiteX1" fmla="*/ 514350 w 1047750"/>
                <a:gd name="connsiteY1" fmla="*/ 533400 h 533400"/>
                <a:gd name="connsiteX2" fmla="*/ 1047750 w 1047750"/>
                <a:gd name="connsiteY2" fmla="*/ 0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47750" h="533400">
                  <a:moveTo>
                    <a:pt x="0" y="533400"/>
                  </a:moveTo>
                  <a:lnTo>
                    <a:pt x="514350" y="533400"/>
                  </a:lnTo>
                  <a:lnTo>
                    <a:pt x="1047750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TextBox 81"/>
                <p:cNvSpPr txBox="1"/>
                <p:nvPr/>
              </p:nvSpPr>
              <p:spPr>
                <a:xfrm>
                  <a:off x="8324850" y="4200525"/>
                  <a:ext cx="3048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2" name="TextBox 8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24850" y="4200525"/>
                  <a:ext cx="304800" cy="36933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5" name="Freeform 84"/>
            <p:cNvSpPr/>
            <p:nvPr/>
          </p:nvSpPr>
          <p:spPr>
            <a:xfrm>
              <a:off x="8648700" y="4391025"/>
              <a:ext cx="1000125" cy="266700"/>
            </a:xfrm>
            <a:custGeom>
              <a:avLst/>
              <a:gdLst>
                <a:gd name="connsiteX0" fmla="*/ 0 w 1000125"/>
                <a:gd name="connsiteY0" fmla="*/ 0 h 266700"/>
                <a:gd name="connsiteX1" fmla="*/ 352425 w 1000125"/>
                <a:gd name="connsiteY1" fmla="*/ 0 h 266700"/>
                <a:gd name="connsiteX2" fmla="*/ 1000125 w 1000125"/>
                <a:gd name="connsiteY2" fmla="*/ 266700 h 26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00125" h="266700">
                  <a:moveTo>
                    <a:pt x="0" y="0"/>
                  </a:moveTo>
                  <a:lnTo>
                    <a:pt x="352425" y="0"/>
                  </a:lnTo>
                  <a:lnTo>
                    <a:pt x="1000125" y="26670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7" name="Straight Connector 86"/>
            <p:cNvCxnSpPr>
              <a:stCxn id="7" idx="6"/>
            </p:cNvCxnSpPr>
            <p:nvPr/>
          </p:nvCxnSpPr>
          <p:spPr>
            <a:xfrm>
              <a:off x="11677650" y="4076700"/>
              <a:ext cx="438150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96" name="Group 95"/>
          <p:cNvGrpSpPr/>
          <p:nvPr/>
        </p:nvGrpSpPr>
        <p:grpSpPr>
          <a:xfrm>
            <a:off x="8351837" y="2505075"/>
            <a:ext cx="3630613" cy="2317695"/>
            <a:chOff x="8809037" y="2505075"/>
            <a:chExt cx="3630613" cy="231769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TextBox 91"/>
                <p:cNvSpPr txBox="1"/>
                <p:nvPr/>
              </p:nvSpPr>
              <p:spPr>
                <a:xfrm>
                  <a:off x="8809037" y="2505075"/>
                  <a:ext cx="79216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=8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2" name="TextBox 9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09037" y="2505075"/>
                  <a:ext cx="792163" cy="369332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3" name="TextBox 92"/>
                <p:cNvSpPr txBox="1"/>
                <p:nvPr/>
              </p:nvSpPr>
              <p:spPr>
                <a:xfrm>
                  <a:off x="9963943" y="3024727"/>
                  <a:ext cx="93265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=24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3" name="TextBox 9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63943" y="3024727"/>
                  <a:ext cx="932657" cy="369332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TextBox 93"/>
                <p:cNvSpPr txBox="1"/>
                <p:nvPr/>
              </p:nvSpPr>
              <p:spPr>
                <a:xfrm>
                  <a:off x="9901238" y="4453438"/>
                  <a:ext cx="79533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=6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4" name="TextBox 9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01238" y="4453438"/>
                  <a:ext cx="795337" cy="369332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TextBox 94"/>
                <p:cNvSpPr txBox="1"/>
                <p:nvPr/>
              </p:nvSpPr>
              <p:spPr>
                <a:xfrm>
                  <a:off x="11463338" y="3735943"/>
                  <a:ext cx="97631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=30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5" name="TextBox 9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63338" y="3735943"/>
                  <a:ext cx="976312" cy="369332"/>
                </a:xfrm>
                <a:prstGeom prst="rect">
                  <a:avLst/>
                </a:prstGeom>
                <a:blipFill>
                  <a:blip r:embed="rId16"/>
                  <a:stretch>
                    <a:fillRect b="-8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/>
              <p:cNvSpPr txBox="1"/>
              <p:nvPr/>
            </p:nvSpPr>
            <p:spPr>
              <a:xfrm>
                <a:off x="10801350" y="5207919"/>
                <a:ext cx="1066800" cy="6676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7" name="TextBox 9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01350" y="5207919"/>
                <a:ext cx="1066800" cy="667619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7305675" y="2514600"/>
            <a:ext cx="314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2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7740650" y="3544372"/>
            <a:ext cx="314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3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7724775" y="4691292"/>
            <a:ext cx="314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11185527" y="4056750"/>
                <a:ext cx="35401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85527" y="4056750"/>
                <a:ext cx="354011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/>
              <p:cNvSpPr txBox="1"/>
              <p:nvPr/>
            </p:nvSpPr>
            <p:spPr>
              <a:xfrm>
                <a:off x="9502775" y="3419530"/>
                <a:ext cx="899322" cy="6190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2775" y="3419530"/>
                <a:ext cx="899322" cy="619016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/>
              <p:cNvSpPr txBox="1"/>
              <p:nvPr/>
            </p:nvSpPr>
            <p:spPr>
              <a:xfrm>
                <a:off x="9444038" y="4873289"/>
                <a:ext cx="1090612" cy="6190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4038" y="4873289"/>
                <a:ext cx="1090612" cy="61908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8379619" y="2838450"/>
                <a:ext cx="4595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9619" y="2838450"/>
                <a:ext cx="459581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/>
              <p:nvPr/>
            </p:nvSpPr>
            <p:spPr>
              <a:xfrm>
                <a:off x="7310834" y="2831068"/>
                <a:ext cx="4595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36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0834" y="2831068"/>
                <a:ext cx="459581" cy="36933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4910136" y="5522055"/>
                <a:ext cx="4233863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Interpretation: A tiny increase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 will result in an approximately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36</m:t>
                    </m:r>
                  </m:oMath>
                </a14:m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 times increase in g due to this computation path.</a:t>
                </a: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0136" y="5522055"/>
                <a:ext cx="4233863" cy="923330"/>
              </a:xfrm>
              <a:prstGeom prst="rect">
                <a:avLst/>
              </a:prstGeom>
              <a:blipFill>
                <a:blip r:embed="rId23"/>
                <a:stretch>
                  <a:fillRect l="-1198" t="-2703" b="-94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Straight Arrow Connector 40"/>
          <p:cNvCxnSpPr/>
          <p:nvPr/>
        </p:nvCxnSpPr>
        <p:spPr>
          <a:xfrm flipH="1" flipV="1">
            <a:off x="4491037" y="5423359"/>
            <a:ext cx="304800" cy="2367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46912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/>
          <p:cNvSpPr/>
          <p:nvPr/>
        </p:nvSpPr>
        <p:spPr>
          <a:xfrm>
            <a:off x="0" y="0"/>
            <a:ext cx="10972800" cy="10668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Back Propagation: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bSup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+3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b="-96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06400" y="1251484"/>
                <a:ext cx="11379200" cy="5454116"/>
              </a:xfrm>
            </p:spPr>
            <p:txBody>
              <a:bodyPr/>
              <a:lstStyle/>
              <a:p>
                <a:r>
                  <a:rPr lang="en-US" sz="2400" dirty="0"/>
                  <a:t>Suppose we have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bSup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+3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b="0" dirty="0"/>
                  <a:t> and want the gradient at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=[2, 3]</m:t>
                    </m:r>
                  </m:oMath>
                </a14:m>
                <a:endParaRPr lang="en-US" sz="2400" b="0" dirty="0"/>
              </a:p>
              <a:p>
                <a:r>
                  <a:rPr lang="en-US" sz="2400" b="0" dirty="0"/>
                  <a:t>Think of the function as a composition of many functions.</a:t>
                </a:r>
              </a:p>
              <a:p>
                <a:pPr lvl="1"/>
                <a:r>
                  <a:rPr lang="en-US" sz="2000" dirty="0"/>
                  <a:t>Can use derivative chain rule to compute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𝜕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𝜕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𝜕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𝜕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.</a:t>
                </a:r>
              </a:p>
              <a:p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endParaRPr lang="en-US" sz="2400" dirty="0"/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𝑔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𝑏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𝑔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𝑐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sz="2000" dirty="0"/>
              </a:p>
              <a:p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2400" dirty="0"/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𝑔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𝑔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𝑏</m:t>
                        </m:r>
                      </m:den>
                    </m:f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𝑏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1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𝑏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sz="20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US" sz="2000" dirty="0"/>
              </a:p>
              <a:p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bSup>
                  </m:oMath>
                </a14:m>
                <a:endParaRPr lang="en-US" sz="2400" dirty="0"/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𝑔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𝑔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𝑎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⋅3</m:t>
                    </m:r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36</m:t>
                    </m:r>
                  </m:oMath>
                </a14:m>
                <a:endParaRPr lang="en-US" sz="2000" dirty="0"/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num>
                      <m:den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=???</m:t>
                    </m:r>
                  </m:oMath>
                </a14:m>
                <a:endParaRPr lang="en-US" sz="24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6400" y="1251484"/>
                <a:ext cx="11379200" cy="5454116"/>
              </a:xfrm>
              <a:blipFill>
                <a:blip r:embed="rId4"/>
                <a:stretch>
                  <a:fillRect l="-750" t="-7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1" name="Group 90"/>
          <p:cNvGrpSpPr/>
          <p:nvPr/>
        </p:nvGrpSpPr>
        <p:grpSpPr>
          <a:xfrm>
            <a:off x="6781800" y="2590800"/>
            <a:ext cx="4724400" cy="2572456"/>
            <a:chOff x="7391400" y="2590800"/>
            <a:chExt cx="4724400" cy="257245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Oval 2"/>
                <p:cNvSpPr/>
                <p:nvPr/>
              </p:nvSpPr>
              <p:spPr>
                <a:xfrm>
                  <a:off x="8467725" y="2590800"/>
                  <a:ext cx="533400" cy="533400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a14:m>
                  <a:r>
                    <a:rPr lang="en-US" dirty="0"/>
                    <a:t> </a:t>
                  </a:r>
                </a:p>
              </p:txBody>
            </p:sp>
          </mc:Choice>
          <mc:Fallback xmlns="">
            <p:sp>
              <p:nvSpPr>
                <p:cNvPr id="3" name="Oval 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67725" y="2590800"/>
                  <a:ext cx="533400" cy="533400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Oval 4"/>
                <p:cNvSpPr/>
                <p:nvPr/>
              </p:nvSpPr>
              <p:spPr>
                <a:xfrm>
                  <a:off x="9683750" y="3069162"/>
                  <a:ext cx="533400" cy="533400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×</m:t>
                      </m:r>
                    </m:oMath>
                  </a14:m>
                  <a:r>
                    <a:rPr lang="en-US" dirty="0"/>
                    <a:t> </a:t>
                  </a:r>
                </a:p>
              </p:txBody>
            </p:sp>
          </mc:Choice>
          <mc:Fallback xmlns="">
            <p:sp>
              <p:nvSpPr>
                <p:cNvPr id="5" name="Oval 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83750" y="3069162"/>
                  <a:ext cx="533400" cy="533400"/>
                </a:xfrm>
                <a:prstGeom prst="ellipse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Oval 5"/>
                <p:cNvSpPr/>
                <p:nvPr/>
              </p:nvSpPr>
              <p:spPr>
                <a:xfrm>
                  <a:off x="9620250" y="4527224"/>
                  <a:ext cx="533400" cy="533400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×</m:t>
                      </m:r>
                    </m:oMath>
                  </a14:m>
                  <a:r>
                    <a:rPr lang="en-US" dirty="0"/>
                    <a:t> </a:t>
                  </a:r>
                </a:p>
              </p:txBody>
            </p:sp>
          </mc:Choice>
          <mc:Fallback xmlns="">
            <p:sp>
              <p:nvSpPr>
                <p:cNvPr id="6" name="Oval 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20250" y="4527224"/>
                  <a:ext cx="533400" cy="533400"/>
                </a:xfrm>
                <a:prstGeom prst="ellipse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Oval 6"/>
                <p:cNvSpPr/>
                <p:nvPr/>
              </p:nvSpPr>
              <p:spPr>
                <a:xfrm>
                  <a:off x="11144250" y="3810000"/>
                  <a:ext cx="533400" cy="533400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a14:m>
                  <a:r>
                    <a:rPr lang="en-US" dirty="0"/>
                    <a:t> </a:t>
                  </a:r>
                </a:p>
              </p:txBody>
            </p:sp>
          </mc:Choice>
          <mc:Fallback xmlns="">
            <p:sp>
              <p:nvSpPr>
                <p:cNvPr id="7" name="Oval 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44250" y="3810000"/>
                  <a:ext cx="533400" cy="533400"/>
                </a:xfrm>
                <a:prstGeom prst="ellipse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/>
                <p:cNvSpPr txBox="1"/>
                <p:nvPr/>
              </p:nvSpPr>
              <p:spPr>
                <a:xfrm>
                  <a:off x="7391400" y="2672834"/>
                  <a:ext cx="52387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" name="TextBox 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91400" y="2672834"/>
                  <a:ext cx="523875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/>
                <p:cNvSpPr txBox="1"/>
                <p:nvPr/>
              </p:nvSpPr>
              <p:spPr>
                <a:xfrm>
                  <a:off x="7412037" y="3641046"/>
                  <a:ext cx="52387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" name="TextBox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12037" y="3641046"/>
                  <a:ext cx="523875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/>
                <p:cNvSpPr txBox="1"/>
                <p:nvPr/>
              </p:nvSpPr>
              <p:spPr>
                <a:xfrm>
                  <a:off x="7429500" y="4793924"/>
                  <a:ext cx="48895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" name="TextBox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29500" y="4793924"/>
                  <a:ext cx="488950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" name="Straight Connector 10"/>
            <p:cNvCxnSpPr>
              <a:stCxn id="4" idx="3"/>
              <a:endCxn id="3" idx="2"/>
            </p:cNvCxnSpPr>
            <p:nvPr/>
          </p:nvCxnSpPr>
          <p:spPr>
            <a:xfrm>
              <a:off x="7915275" y="2857500"/>
              <a:ext cx="552450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5" name="Freeform 74"/>
            <p:cNvSpPr/>
            <p:nvPr/>
          </p:nvSpPr>
          <p:spPr>
            <a:xfrm>
              <a:off x="7962900" y="4800600"/>
              <a:ext cx="1657350" cy="219075"/>
            </a:xfrm>
            <a:custGeom>
              <a:avLst/>
              <a:gdLst>
                <a:gd name="connsiteX0" fmla="*/ 0 w 1657350"/>
                <a:gd name="connsiteY0" fmla="*/ 219075 h 219075"/>
                <a:gd name="connsiteX1" fmla="*/ 1085850 w 1657350"/>
                <a:gd name="connsiteY1" fmla="*/ 219075 h 219075"/>
                <a:gd name="connsiteX2" fmla="*/ 1657350 w 1657350"/>
                <a:gd name="connsiteY2" fmla="*/ 0 h 219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57350" h="219075">
                  <a:moveTo>
                    <a:pt x="0" y="219075"/>
                  </a:moveTo>
                  <a:lnTo>
                    <a:pt x="1085850" y="219075"/>
                  </a:lnTo>
                  <a:lnTo>
                    <a:pt x="1657350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Freeform 76"/>
            <p:cNvSpPr/>
            <p:nvPr/>
          </p:nvSpPr>
          <p:spPr>
            <a:xfrm>
              <a:off x="7962900" y="3467100"/>
              <a:ext cx="1762125" cy="390525"/>
            </a:xfrm>
            <a:custGeom>
              <a:avLst/>
              <a:gdLst>
                <a:gd name="connsiteX0" fmla="*/ 0 w 1762125"/>
                <a:gd name="connsiteY0" fmla="*/ 390525 h 390525"/>
                <a:gd name="connsiteX1" fmla="*/ 1028700 w 1762125"/>
                <a:gd name="connsiteY1" fmla="*/ 390525 h 390525"/>
                <a:gd name="connsiteX2" fmla="*/ 1762125 w 1762125"/>
                <a:gd name="connsiteY2" fmla="*/ 0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62125" h="390525">
                  <a:moveTo>
                    <a:pt x="0" y="390525"/>
                  </a:moveTo>
                  <a:lnTo>
                    <a:pt x="1028700" y="390525"/>
                  </a:lnTo>
                  <a:lnTo>
                    <a:pt x="1762125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Freeform 77"/>
            <p:cNvSpPr/>
            <p:nvPr/>
          </p:nvSpPr>
          <p:spPr>
            <a:xfrm>
              <a:off x="9029700" y="2847975"/>
              <a:ext cx="676275" cy="352425"/>
            </a:xfrm>
            <a:custGeom>
              <a:avLst/>
              <a:gdLst>
                <a:gd name="connsiteX0" fmla="*/ 0 w 676275"/>
                <a:gd name="connsiteY0" fmla="*/ 0 h 352425"/>
                <a:gd name="connsiteX1" fmla="*/ 361950 w 676275"/>
                <a:gd name="connsiteY1" fmla="*/ 0 h 352425"/>
                <a:gd name="connsiteX2" fmla="*/ 676275 w 676275"/>
                <a:gd name="connsiteY2" fmla="*/ 352425 h 35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76275" h="352425">
                  <a:moveTo>
                    <a:pt x="0" y="0"/>
                  </a:moveTo>
                  <a:lnTo>
                    <a:pt x="361950" y="0"/>
                  </a:lnTo>
                  <a:lnTo>
                    <a:pt x="676275" y="352425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Freeform 79"/>
            <p:cNvSpPr/>
            <p:nvPr/>
          </p:nvSpPr>
          <p:spPr>
            <a:xfrm>
              <a:off x="10229850" y="3352800"/>
              <a:ext cx="971550" cy="542925"/>
            </a:xfrm>
            <a:custGeom>
              <a:avLst/>
              <a:gdLst>
                <a:gd name="connsiteX0" fmla="*/ 0 w 971550"/>
                <a:gd name="connsiteY0" fmla="*/ 0 h 542925"/>
                <a:gd name="connsiteX1" fmla="*/ 428625 w 971550"/>
                <a:gd name="connsiteY1" fmla="*/ 0 h 542925"/>
                <a:gd name="connsiteX2" fmla="*/ 971550 w 971550"/>
                <a:gd name="connsiteY2" fmla="*/ 542925 h 542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1550" h="542925">
                  <a:moveTo>
                    <a:pt x="0" y="0"/>
                  </a:moveTo>
                  <a:lnTo>
                    <a:pt x="428625" y="0"/>
                  </a:lnTo>
                  <a:lnTo>
                    <a:pt x="971550" y="542925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reeform 80"/>
            <p:cNvSpPr/>
            <p:nvPr/>
          </p:nvSpPr>
          <p:spPr>
            <a:xfrm>
              <a:off x="10153650" y="4276725"/>
              <a:ext cx="1047750" cy="533400"/>
            </a:xfrm>
            <a:custGeom>
              <a:avLst/>
              <a:gdLst>
                <a:gd name="connsiteX0" fmla="*/ 0 w 1047750"/>
                <a:gd name="connsiteY0" fmla="*/ 533400 h 533400"/>
                <a:gd name="connsiteX1" fmla="*/ 514350 w 1047750"/>
                <a:gd name="connsiteY1" fmla="*/ 533400 h 533400"/>
                <a:gd name="connsiteX2" fmla="*/ 1047750 w 1047750"/>
                <a:gd name="connsiteY2" fmla="*/ 0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47750" h="533400">
                  <a:moveTo>
                    <a:pt x="0" y="533400"/>
                  </a:moveTo>
                  <a:lnTo>
                    <a:pt x="514350" y="533400"/>
                  </a:lnTo>
                  <a:lnTo>
                    <a:pt x="1047750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TextBox 81"/>
                <p:cNvSpPr txBox="1"/>
                <p:nvPr/>
              </p:nvSpPr>
              <p:spPr>
                <a:xfrm>
                  <a:off x="8324850" y="4200525"/>
                  <a:ext cx="3048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2" name="TextBox 8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24850" y="4200525"/>
                  <a:ext cx="304800" cy="36933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5" name="Freeform 84"/>
            <p:cNvSpPr/>
            <p:nvPr/>
          </p:nvSpPr>
          <p:spPr>
            <a:xfrm>
              <a:off x="8648700" y="4391025"/>
              <a:ext cx="1000125" cy="266700"/>
            </a:xfrm>
            <a:custGeom>
              <a:avLst/>
              <a:gdLst>
                <a:gd name="connsiteX0" fmla="*/ 0 w 1000125"/>
                <a:gd name="connsiteY0" fmla="*/ 0 h 266700"/>
                <a:gd name="connsiteX1" fmla="*/ 352425 w 1000125"/>
                <a:gd name="connsiteY1" fmla="*/ 0 h 266700"/>
                <a:gd name="connsiteX2" fmla="*/ 1000125 w 1000125"/>
                <a:gd name="connsiteY2" fmla="*/ 266700 h 26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00125" h="266700">
                  <a:moveTo>
                    <a:pt x="0" y="0"/>
                  </a:moveTo>
                  <a:lnTo>
                    <a:pt x="352425" y="0"/>
                  </a:lnTo>
                  <a:lnTo>
                    <a:pt x="1000125" y="26670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7" name="Straight Connector 86"/>
            <p:cNvCxnSpPr>
              <a:stCxn id="7" idx="6"/>
            </p:cNvCxnSpPr>
            <p:nvPr/>
          </p:nvCxnSpPr>
          <p:spPr>
            <a:xfrm>
              <a:off x="11677650" y="4076700"/>
              <a:ext cx="438150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96" name="Group 95"/>
          <p:cNvGrpSpPr/>
          <p:nvPr/>
        </p:nvGrpSpPr>
        <p:grpSpPr>
          <a:xfrm>
            <a:off x="8351837" y="2505075"/>
            <a:ext cx="3630613" cy="2317695"/>
            <a:chOff x="8809037" y="2505075"/>
            <a:chExt cx="3630613" cy="231769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TextBox 91"/>
                <p:cNvSpPr txBox="1"/>
                <p:nvPr/>
              </p:nvSpPr>
              <p:spPr>
                <a:xfrm>
                  <a:off x="8809037" y="2505075"/>
                  <a:ext cx="79216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=8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2" name="TextBox 9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09037" y="2505075"/>
                  <a:ext cx="792163" cy="369332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3" name="TextBox 92"/>
                <p:cNvSpPr txBox="1"/>
                <p:nvPr/>
              </p:nvSpPr>
              <p:spPr>
                <a:xfrm>
                  <a:off x="9963943" y="3024727"/>
                  <a:ext cx="93265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=24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3" name="TextBox 9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63943" y="3024727"/>
                  <a:ext cx="932657" cy="369332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TextBox 93"/>
                <p:cNvSpPr txBox="1"/>
                <p:nvPr/>
              </p:nvSpPr>
              <p:spPr>
                <a:xfrm>
                  <a:off x="9901238" y="4453438"/>
                  <a:ext cx="79533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=6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4" name="TextBox 9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01238" y="4453438"/>
                  <a:ext cx="795337" cy="369332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TextBox 94"/>
                <p:cNvSpPr txBox="1"/>
                <p:nvPr/>
              </p:nvSpPr>
              <p:spPr>
                <a:xfrm>
                  <a:off x="11463338" y="3735943"/>
                  <a:ext cx="97631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=30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5" name="TextBox 9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63338" y="3735943"/>
                  <a:ext cx="976312" cy="369332"/>
                </a:xfrm>
                <a:prstGeom prst="rect">
                  <a:avLst/>
                </a:prstGeom>
                <a:blipFill>
                  <a:blip r:embed="rId16"/>
                  <a:stretch>
                    <a:fillRect b="-8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/>
              <p:cNvSpPr txBox="1"/>
              <p:nvPr/>
            </p:nvSpPr>
            <p:spPr>
              <a:xfrm>
                <a:off x="10801350" y="5207919"/>
                <a:ext cx="1066800" cy="6676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7" name="TextBox 9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01350" y="5207919"/>
                <a:ext cx="1066800" cy="667619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7305675" y="2514600"/>
            <a:ext cx="314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2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7740650" y="3544372"/>
            <a:ext cx="314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3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7724775" y="4691292"/>
            <a:ext cx="314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11185527" y="4056750"/>
                <a:ext cx="35401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85527" y="4056750"/>
                <a:ext cx="354011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/>
              <p:cNvSpPr txBox="1"/>
              <p:nvPr/>
            </p:nvSpPr>
            <p:spPr>
              <a:xfrm>
                <a:off x="9502775" y="3419530"/>
                <a:ext cx="899322" cy="6190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2775" y="3419530"/>
                <a:ext cx="899322" cy="619016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/>
              <p:cNvSpPr txBox="1"/>
              <p:nvPr/>
            </p:nvSpPr>
            <p:spPr>
              <a:xfrm>
                <a:off x="9444038" y="4873289"/>
                <a:ext cx="1090612" cy="6190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4038" y="4873289"/>
                <a:ext cx="1090612" cy="61908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8379619" y="2838450"/>
                <a:ext cx="4595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9619" y="2838450"/>
                <a:ext cx="459581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/>
              <p:nvPr/>
            </p:nvSpPr>
            <p:spPr>
              <a:xfrm>
                <a:off x="7310834" y="2831068"/>
                <a:ext cx="4595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36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0834" y="2831068"/>
                <a:ext cx="459581" cy="36933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2" name="Picture 41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0773266" y="1"/>
            <a:ext cx="1425835" cy="178106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2743200" y="5690872"/>
                <a:ext cx="3810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Hint: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×3</m:t>
                    </m:r>
                  </m:oMath>
                </a14:m>
                <a:r>
                  <a:rPr lang="en-US" dirty="0"/>
                  <a:t> may be useful.</a:t>
                </a: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3200" y="5690872"/>
                <a:ext cx="3810000" cy="369332"/>
              </a:xfrm>
              <a:prstGeom prst="rect">
                <a:avLst/>
              </a:prstGeom>
              <a:blipFill>
                <a:blip r:embed="rId24"/>
                <a:stretch>
                  <a:fillRect l="-1280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178947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Back Propagation: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bSup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+3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b="-96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06400" y="1251484"/>
                <a:ext cx="11379200" cy="5454116"/>
              </a:xfrm>
            </p:spPr>
            <p:txBody>
              <a:bodyPr/>
              <a:lstStyle/>
              <a:p>
                <a:r>
                  <a:rPr lang="en-US" sz="2400" dirty="0"/>
                  <a:t>Suppose we have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bSup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+3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b="0" dirty="0"/>
                  <a:t> and want the gradient at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=[2, 3]</m:t>
                    </m:r>
                  </m:oMath>
                </a14:m>
                <a:endParaRPr lang="en-US" sz="2400" b="0" dirty="0"/>
              </a:p>
              <a:p>
                <a:r>
                  <a:rPr lang="en-US" sz="2400" b="0" dirty="0"/>
                  <a:t>Think of the function as a composition of many functions.</a:t>
                </a:r>
              </a:p>
              <a:p>
                <a:pPr lvl="1"/>
                <a:r>
                  <a:rPr lang="en-US" sz="2000" dirty="0"/>
                  <a:t>Can use derivative chain rule to compute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𝜕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𝜕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𝜕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𝜕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.</a:t>
                </a:r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endParaRPr lang="en-US" sz="2400" b="0" dirty="0"/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000" b="0" dirty="0"/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sz="2000" b="0" dirty="0"/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2400" b="0" dirty="0"/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den>
                    </m:f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1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𝑏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sz="20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US" sz="2000" b="0" dirty="0">
                  <a:solidFill>
                    <a:srgbClr val="FF0000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den>
                    </m:f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1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𝑏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sz="20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8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8</m:t>
                    </m:r>
                  </m:oMath>
                </a14:m>
                <a:endParaRPr lang="en-US" sz="2000" b="0" dirty="0"/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bSup>
                  </m:oMath>
                </a14:m>
                <a:endParaRPr lang="en-US" sz="2400" b="0" dirty="0"/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𝑔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𝑔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𝑎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⋅3</m:t>
                    </m:r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36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17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6400" y="1251484"/>
                <a:ext cx="11379200" cy="5454116"/>
              </a:xfrm>
              <a:blipFill>
                <a:blip r:embed="rId4"/>
                <a:stretch>
                  <a:fillRect l="-750" t="-7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1" name="Group 90"/>
          <p:cNvGrpSpPr/>
          <p:nvPr/>
        </p:nvGrpSpPr>
        <p:grpSpPr>
          <a:xfrm>
            <a:off x="6781800" y="2590800"/>
            <a:ext cx="4724400" cy="2572456"/>
            <a:chOff x="7391400" y="2590800"/>
            <a:chExt cx="4724400" cy="257245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Oval 2"/>
                <p:cNvSpPr/>
                <p:nvPr/>
              </p:nvSpPr>
              <p:spPr>
                <a:xfrm>
                  <a:off x="8467725" y="2590800"/>
                  <a:ext cx="533400" cy="533400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a14:m>
                  <a:r>
                    <a:rPr lang="en-US" dirty="0"/>
                    <a:t> </a:t>
                  </a:r>
                </a:p>
              </p:txBody>
            </p:sp>
          </mc:Choice>
          <mc:Fallback xmlns="">
            <p:sp>
              <p:nvSpPr>
                <p:cNvPr id="3" name="Oval 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67725" y="2590800"/>
                  <a:ext cx="533400" cy="533400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Oval 4"/>
                <p:cNvSpPr/>
                <p:nvPr/>
              </p:nvSpPr>
              <p:spPr>
                <a:xfrm>
                  <a:off x="9683750" y="3069162"/>
                  <a:ext cx="533400" cy="533400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×</m:t>
                      </m:r>
                    </m:oMath>
                  </a14:m>
                  <a:r>
                    <a:rPr lang="en-US" dirty="0"/>
                    <a:t> </a:t>
                  </a:r>
                </a:p>
              </p:txBody>
            </p:sp>
          </mc:Choice>
          <mc:Fallback xmlns="">
            <p:sp>
              <p:nvSpPr>
                <p:cNvPr id="5" name="Oval 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83750" y="3069162"/>
                  <a:ext cx="533400" cy="533400"/>
                </a:xfrm>
                <a:prstGeom prst="ellipse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Oval 5"/>
                <p:cNvSpPr/>
                <p:nvPr/>
              </p:nvSpPr>
              <p:spPr>
                <a:xfrm>
                  <a:off x="9620250" y="4527224"/>
                  <a:ext cx="533400" cy="533400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×</m:t>
                      </m:r>
                    </m:oMath>
                  </a14:m>
                  <a:r>
                    <a:rPr lang="en-US" dirty="0"/>
                    <a:t> </a:t>
                  </a:r>
                </a:p>
              </p:txBody>
            </p:sp>
          </mc:Choice>
          <mc:Fallback xmlns="">
            <p:sp>
              <p:nvSpPr>
                <p:cNvPr id="6" name="Oval 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20250" y="4527224"/>
                  <a:ext cx="533400" cy="533400"/>
                </a:xfrm>
                <a:prstGeom prst="ellipse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Oval 6"/>
                <p:cNvSpPr/>
                <p:nvPr/>
              </p:nvSpPr>
              <p:spPr>
                <a:xfrm>
                  <a:off x="11144250" y="3810000"/>
                  <a:ext cx="533400" cy="533400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a14:m>
                  <a:r>
                    <a:rPr lang="en-US" dirty="0"/>
                    <a:t> </a:t>
                  </a:r>
                </a:p>
              </p:txBody>
            </p:sp>
          </mc:Choice>
          <mc:Fallback xmlns="">
            <p:sp>
              <p:nvSpPr>
                <p:cNvPr id="7" name="Oval 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44250" y="3810000"/>
                  <a:ext cx="533400" cy="533400"/>
                </a:xfrm>
                <a:prstGeom prst="ellipse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/>
                <p:cNvSpPr txBox="1"/>
                <p:nvPr/>
              </p:nvSpPr>
              <p:spPr>
                <a:xfrm>
                  <a:off x="7391400" y="2672834"/>
                  <a:ext cx="52387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" name="TextBox 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91400" y="2672834"/>
                  <a:ext cx="523875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/>
                <p:cNvSpPr txBox="1"/>
                <p:nvPr/>
              </p:nvSpPr>
              <p:spPr>
                <a:xfrm>
                  <a:off x="7412037" y="3641046"/>
                  <a:ext cx="52387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" name="TextBox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12037" y="3641046"/>
                  <a:ext cx="523875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/>
                <p:cNvSpPr txBox="1"/>
                <p:nvPr/>
              </p:nvSpPr>
              <p:spPr>
                <a:xfrm>
                  <a:off x="7429500" y="4793924"/>
                  <a:ext cx="48895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" name="TextBox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29500" y="4793924"/>
                  <a:ext cx="488950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" name="Straight Connector 10"/>
            <p:cNvCxnSpPr>
              <a:stCxn id="4" idx="3"/>
              <a:endCxn id="3" idx="2"/>
            </p:cNvCxnSpPr>
            <p:nvPr/>
          </p:nvCxnSpPr>
          <p:spPr>
            <a:xfrm>
              <a:off x="7915275" y="2857500"/>
              <a:ext cx="552450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5" name="Freeform 74"/>
            <p:cNvSpPr/>
            <p:nvPr/>
          </p:nvSpPr>
          <p:spPr>
            <a:xfrm>
              <a:off x="7962900" y="4800600"/>
              <a:ext cx="1657350" cy="219075"/>
            </a:xfrm>
            <a:custGeom>
              <a:avLst/>
              <a:gdLst>
                <a:gd name="connsiteX0" fmla="*/ 0 w 1657350"/>
                <a:gd name="connsiteY0" fmla="*/ 219075 h 219075"/>
                <a:gd name="connsiteX1" fmla="*/ 1085850 w 1657350"/>
                <a:gd name="connsiteY1" fmla="*/ 219075 h 219075"/>
                <a:gd name="connsiteX2" fmla="*/ 1657350 w 1657350"/>
                <a:gd name="connsiteY2" fmla="*/ 0 h 219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57350" h="219075">
                  <a:moveTo>
                    <a:pt x="0" y="219075"/>
                  </a:moveTo>
                  <a:lnTo>
                    <a:pt x="1085850" y="219075"/>
                  </a:lnTo>
                  <a:lnTo>
                    <a:pt x="1657350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Freeform 76"/>
            <p:cNvSpPr/>
            <p:nvPr/>
          </p:nvSpPr>
          <p:spPr>
            <a:xfrm>
              <a:off x="7962900" y="3467100"/>
              <a:ext cx="1762125" cy="390525"/>
            </a:xfrm>
            <a:custGeom>
              <a:avLst/>
              <a:gdLst>
                <a:gd name="connsiteX0" fmla="*/ 0 w 1762125"/>
                <a:gd name="connsiteY0" fmla="*/ 390525 h 390525"/>
                <a:gd name="connsiteX1" fmla="*/ 1028700 w 1762125"/>
                <a:gd name="connsiteY1" fmla="*/ 390525 h 390525"/>
                <a:gd name="connsiteX2" fmla="*/ 1762125 w 1762125"/>
                <a:gd name="connsiteY2" fmla="*/ 0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62125" h="390525">
                  <a:moveTo>
                    <a:pt x="0" y="390525"/>
                  </a:moveTo>
                  <a:lnTo>
                    <a:pt x="1028700" y="390525"/>
                  </a:lnTo>
                  <a:lnTo>
                    <a:pt x="1762125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Freeform 77"/>
            <p:cNvSpPr/>
            <p:nvPr/>
          </p:nvSpPr>
          <p:spPr>
            <a:xfrm>
              <a:off x="9029700" y="2847975"/>
              <a:ext cx="676275" cy="352425"/>
            </a:xfrm>
            <a:custGeom>
              <a:avLst/>
              <a:gdLst>
                <a:gd name="connsiteX0" fmla="*/ 0 w 676275"/>
                <a:gd name="connsiteY0" fmla="*/ 0 h 352425"/>
                <a:gd name="connsiteX1" fmla="*/ 361950 w 676275"/>
                <a:gd name="connsiteY1" fmla="*/ 0 h 352425"/>
                <a:gd name="connsiteX2" fmla="*/ 676275 w 676275"/>
                <a:gd name="connsiteY2" fmla="*/ 352425 h 35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76275" h="352425">
                  <a:moveTo>
                    <a:pt x="0" y="0"/>
                  </a:moveTo>
                  <a:lnTo>
                    <a:pt x="361950" y="0"/>
                  </a:lnTo>
                  <a:lnTo>
                    <a:pt x="676275" y="352425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Freeform 79"/>
            <p:cNvSpPr/>
            <p:nvPr/>
          </p:nvSpPr>
          <p:spPr>
            <a:xfrm>
              <a:off x="10229850" y="3352800"/>
              <a:ext cx="971550" cy="542925"/>
            </a:xfrm>
            <a:custGeom>
              <a:avLst/>
              <a:gdLst>
                <a:gd name="connsiteX0" fmla="*/ 0 w 971550"/>
                <a:gd name="connsiteY0" fmla="*/ 0 h 542925"/>
                <a:gd name="connsiteX1" fmla="*/ 428625 w 971550"/>
                <a:gd name="connsiteY1" fmla="*/ 0 h 542925"/>
                <a:gd name="connsiteX2" fmla="*/ 971550 w 971550"/>
                <a:gd name="connsiteY2" fmla="*/ 542925 h 542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1550" h="542925">
                  <a:moveTo>
                    <a:pt x="0" y="0"/>
                  </a:moveTo>
                  <a:lnTo>
                    <a:pt x="428625" y="0"/>
                  </a:lnTo>
                  <a:lnTo>
                    <a:pt x="971550" y="542925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reeform 80"/>
            <p:cNvSpPr/>
            <p:nvPr/>
          </p:nvSpPr>
          <p:spPr>
            <a:xfrm>
              <a:off x="10153650" y="4276725"/>
              <a:ext cx="1047750" cy="533400"/>
            </a:xfrm>
            <a:custGeom>
              <a:avLst/>
              <a:gdLst>
                <a:gd name="connsiteX0" fmla="*/ 0 w 1047750"/>
                <a:gd name="connsiteY0" fmla="*/ 533400 h 533400"/>
                <a:gd name="connsiteX1" fmla="*/ 514350 w 1047750"/>
                <a:gd name="connsiteY1" fmla="*/ 533400 h 533400"/>
                <a:gd name="connsiteX2" fmla="*/ 1047750 w 1047750"/>
                <a:gd name="connsiteY2" fmla="*/ 0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47750" h="533400">
                  <a:moveTo>
                    <a:pt x="0" y="533400"/>
                  </a:moveTo>
                  <a:lnTo>
                    <a:pt x="514350" y="533400"/>
                  </a:lnTo>
                  <a:lnTo>
                    <a:pt x="1047750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TextBox 81"/>
                <p:cNvSpPr txBox="1"/>
                <p:nvPr/>
              </p:nvSpPr>
              <p:spPr>
                <a:xfrm>
                  <a:off x="8324850" y="4200525"/>
                  <a:ext cx="3048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2" name="TextBox 8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24850" y="4200525"/>
                  <a:ext cx="304800" cy="36933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5" name="Freeform 84"/>
            <p:cNvSpPr/>
            <p:nvPr/>
          </p:nvSpPr>
          <p:spPr>
            <a:xfrm>
              <a:off x="8648700" y="4391025"/>
              <a:ext cx="1000125" cy="266700"/>
            </a:xfrm>
            <a:custGeom>
              <a:avLst/>
              <a:gdLst>
                <a:gd name="connsiteX0" fmla="*/ 0 w 1000125"/>
                <a:gd name="connsiteY0" fmla="*/ 0 h 266700"/>
                <a:gd name="connsiteX1" fmla="*/ 352425 w 1000125"/>
                <a:gd name="connsiteY1" fmla="*/ 0 h 266700"/>
                <a:gd name="connsiteX2" fmla="*/ 1000125 w 1000125"/>
                <a:gd name="connsiteY2" fmla="*/ 266700 h 26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00125" h="266700">
                  <a:moveTo>
                    <a:pt x="0" y="0"/>
                  </a:moveTo>
                  <a:lnTo>
                    <a:pt x="352425" y="0"/>
                  </a:lnTo>
                  <a:lnTo>
                    <a:pt x="1000125" y="26670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7" name="Straight Connector 86"/>
            <p:cNvCxnSpPr>
              <a:stCxn id="7" idx="6"/>
            </p:cNvCxnSpPr>
            <p:nvPr/>
          </p:nvCxnSpPr>
          <p:spPr>
            <a:xfrm>
              <a:off x="11677650" y="4076700"/>
              <a:ext cx="438150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96" name="Group 95"/>
          <p:cNvGrpSpPr/>
          <p:nvPr/>
        </p:nvGrpSpPr>
        <p:grpSpPr>
          <a:xfrm>
            <a:off x="8351837" y="2505075"/>
            <a:ext cx="3630613" cy="2317695"/>
            <a:chOff x="8809037" y="2505075"/>
            <a:chExt cx="3630613" cy="231769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TextBox 91"/>
                <p:cNvSpPr txBox="1"/>
                <p:nvPr/>
              </p:nvSpPr>
              <p:spPr>
                <a:xfrm>
                  <a:off x="8809037" y="2505075"/>
                  <a:ext cx="79216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=8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2" name="TextBox 9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09037" y="2505075"/>
                  <a:ext cx="792163" cy="369332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3" name="TextBox 92"/>
                <p:cNvSpPr txBox="1"/>
                <p:nvPr/>
              </p:nvSpPr>
              <p:spPr>
                <a:xfrm>
                  <a:off x="9963943" y="3024727"/>
                  <a:ext cx="93265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=24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3" name="TextBox 9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63943" y="3024727"/>
                  <a:ext cx="932657" cy="369332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TextBox 93"/>
                <p:cNvSpPr txBox="1"/>
                <p:nvPr/>
              </p:nvSpPr>
              <p:spPr>
                <a:xfrm>
                  <a:off x="9901238" y="4453438"/>
                  <a:ext cx="79533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=6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4" name="TextBox 9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01238" y="4453438"/>
                  <a:ext cx="795337" cy="369332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TextBox 94"/>
                <p:cNvSpPr txBox="1"/>
                <p:nvPr/>
              </p:nvSpPr>
              <p:spPr>
                <a:xfrm>
                  <a:off x="11463338" y="3735943"/>
                  <a:ext cx="97631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=30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5" name="TextBox 9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63338" y="3735943"/>
                  <a:ext cx="976312" cy="369332"/>
                </a:xfrm>
                <a:prstGeom prst="rect">
                  <a:avLst/>
                </a:prstGeom>
                <a:blipFill>
                  <a:blip r:embed="rId16"/>
                  <a:stretch>
                    <a:fillRect b="-8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/>
              <p:cNvSpPr txBox="1"/>
              <p:nvPr/>
            </p:nvSpPr>
            <p:spPr>
              <a:xfrm>
                <a:off x="10801350" y="5207919"/>
                <a:ext cx="1066800" cy="6676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7" name="TextBox 9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01350" y="5207919"/>
                <a:ext cx="1066800" cy="667619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7305675" y="2514600"/>
            <a:ext cx="314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2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7740650" y="3544372"/>
            <a:ext cx="314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3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7724775" y="4691292"/>
            <a:ext cx="314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11185527" y="4056750"/>
                <a:ext cx="35401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85527" y="4056750"/>
                <a:ext cx="354011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/>
              <p:cNvSpPr txBox="1"/>
              <p:nvPr/>
            </p:nvSpPr>
            <p:spPr>
              <a:xfrm>
                <a:off x="9502775" y="3419530"/>
                <a:ext cx="899322" cy="6190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2775" y="3419530"/>
                <a:ext cx="899322" cy="619016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/>
              <p:cNvSpPr txBox="1"/>
              <p:nvPr/>
            </p:nvSpPr>
            <p:spPr>
              <a:xfrm>
                <a:off x="9444038" y="4873289"/>
                <a:ext cx="1090612" cy="6190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4038" y="4873289"/>
                <a:ext cx="1090612" cy="61908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8379619" y="2838450"/>
                <a:ext cx="4595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9619" y="2838450"/>
                <a:ext cx="459581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/>
              <p:nvPr/>
            </p:nvSpPr>
            <p:spPr>
              <a:xfrm>
                <a:off x="7310834" y="2831068"/>
                <a:ext cx="4595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36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0834" y="2831068"/>
                <a:ext cx="459581" cy="36933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7942659" y="3831193"/>
                <a:ext cx="4595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2659" y="3831193"/>
                <a:ext cx="459581" cy="369332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446693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Back Propagation: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bSup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+3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b="-96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06400" y="1251484"/>
                <a:ext cx="11379200" cy="5454116"/>
              </a:xfrm>
            </p:spPr>
            <p:txBody>
              <a:bodyPr/>
              <a:lstStyle/>
              <a:p>
                <a:r>
                  <a:rPr lang="en-US" sz="2400" dirty="0"/>
                  <a:t>Suppose we have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bSup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+3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b="0" dirty="0"/>
                  <a:t> and want the gradient at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=[2, 3]</m:t>
                    </m:r>
                  </m:oMath>
                </a14:m>
                <a:endParaRPr lang="en-US" sz="2400" b="0" dirty="0"/>
              </a:p>
              <a:p>
                <a:r>
                  <a:rPr lang="en-US" sz="2400" b="0" dirty="0"/>
                  <a:t>Think of the function as a composition of many functions, use chain rule.</a:t>
                </a:r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endParaRPr lang="en-US" sz="2400" b="0" dirty="0"/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000" b="0" dirty="0"/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sz="2000" b="0" dirty="0"/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2400" b="0" dirty="0"/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den>
                    </m:f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1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𝑏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sz="20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US" sz="2000" b="0" dirty="0">
                  <a:solidFill>
                    <a:srgbClr val="FF0000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den>
                    </m:f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1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𝑏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sz="20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8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8</m:t>
                    </m:r>
                  </m:oMath>
                </a14:m>
                <a:endParaRPr lang="en-US" sz="2000" b="0" dirty="0"/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bSup>
                  </m:oMath>
                </a14:m>
                <a:endParaRPr lang="en-US" sz="2400" b="0" dirty="0"/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𝑔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𝑔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𝑎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⋅3</m:t>
                    </m:r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36</m:t>
                    </m:r>
                  </m:oMath>
                </a14:m>
                <a:endParaRPr lang="en-US" sz="2000" dirty="0"/>
              </a:p>
              <a:p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=3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2400" dirty="0"/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𝑔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𝑔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𝑐</m:t>
                        </m:r>
                      </m:den>
                    </m:f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𝑐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⋅3=</m:t>
                    </m:r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17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6400" y="1251484"/>
                <a:ext cx="11379200" cy="5454116"/>
              </a:xfrm>
              <a:blipFill>
                <a:blip r:embed="rId4"/>
                <a:stretch>
                  <a:fillRect l="-750" t="-7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1" name="Group 90"/>
          <p:cNvGrpSpPr/>
          <p:nvPr/>
        </p:nvGrpSpPr>
        <p:grpSpPr>
          <a:xfrm>
            <a:off x="6781800" y="2590800"/>
            <a:ext cx="4724400" cy="2572456"/>
            <a:chOff x="7391400" y="2590800"/>
            <a:chExt cx="4724400" cy="257245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Oval 2"/>
                <p:cNvSpPr/>
                <p:nvPr/>
              </p:nvSpPr>
              <p:spPr>
                <a:xfrm>
                  <a:off x="8467725" y="2590800"/>
                  <a:ext cx="533400" cy="533400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a14:m>
                  <a:r>
                    <a:rPr lang="en-US" dirty="0"/>
                    <a:t> </a:t>
                  </a:r>
                </a:p>
              </p:txBody>
            </p:sp>
          </mc:Choice>
          <mc:Fallback xmlns="">
            <p:sp>
              <p:nvSpPr>
                <p:cNvPr id="3" name="Oval 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67725" y="2590800"/>
                  <a:ext cx="533400" cy="533400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Oval 4"/>
                <p:cNvSpPr/>
                <p:nvPr/>
              </p:nvSpPr>
              <p:spPr>
                <a:xfrm>
                  <a:off x="9683750" y="3069162"/>
                  <a:ext cx="533400" cy="533400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×</m:t>
                      </m:r>
                    </m:oMath>
                  </a14:m>
                  <a:r>
                    <a:rPr lang="en-US" dirty="0"/>
                    <a:t> </a:t>
                  </a:r>
                </a:p>
              </p:txBody>
            </p:sp>
          </mc:Choice>
          <mc:Fallback xmlns="">
            <p:sp>
              <p:nvSpPr>
                <p:cNvPr id="5" name="Oval 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83750" y="3069162"/>
                  <a:ext cx="533400" cy="533400"/>
                </a:xfrm>
                <a:prstGeom prst="ellipse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Oval 5"/>
                <p:cNvSpPr/>
                <p:nvPr/>
              </p:nvSpPr>
              <p:spPr>
                <a:xfrm>
                  <a:off x="9620250" y="4527224"/>
                  <a:ext cx="533400" cy="533400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×</m:t>
                      </m:r>
                    </m:oMath>
                  </a14:m>
                  <a:r>
                    <a:rPr lang="en-US" dirty="0"/>
                    <a:t> </a:t>
                  </a:r>
                </a:p>
              </p:txBody>
            </p:sp>
          </mc:Choice>
          <mc:Fallback xmlns="">
            <p:sp>
              <p:nvSpPr>
                <p:cNvPr id="6" name="Oval 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20250" y="4527224"/>
                  <a:ext cx="533400" cy="533400"/>
                </a:xfrm>
                <a:prstGeom prst="ellipse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Oval 6"/>
                <p:cNvSpPr/>
                <p:nvPr/>
              </p:nvSpPr>
              <p:spPr>
                <a:xfrm>
                  <a:off x="11144250" y="3810000"/>
                  <a:ext cx="533400" cy="533400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a14:m>
                  <a:r>
                    <a:rPr lang="en-US" dirty="0"/>
                    <a:t> </a:t>
                  </a:r>
                </a:p>
              </p:txBody>
            </p:sp>
          </mc:Choice>
          <mc:Fallback xmlns="">
            <p:sp>
              <p:nvSpPr>
                <p:cNvPr id="7" name="Oval 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44250" y="3810000"/>
                  <a:ext cx="533400" cy="533400"/>
                </a:xfrm>
                <a:prstGeom prst="ellipse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/>
                <p:cNvSpPr txBox="1"/>
                <p:nvPr/>
              </p:nvSpPr>
              <p:spPr>
                <a:xfrm>
                  <a:off x="7391400" y="2672834"/>
                  <a:ext cx="52387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" name="TextBox 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91400" y="2672834"/>
                  <a:ext cx="523875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/>
                <p:cNvSpPr txBox="1"/>
                <p:nvPr/>
              </p:nvSpPr>
              <p:spPr>
                <a:xfrm>
                  <a:off x="7412037" y="3641046"/>
                  <a:ext cx="52387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" name="TextBox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12037" y="3641046"/>
                  <a:ext cx="523875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/>
                <p:cNvSpPr txBox="1"/>
                <p:nvPr/>
              </p:nvSpPr>
              <p:spPr>
                <a:xfrm>
                  <a:off x="7429500" y="4793924"/>
                  <a:ext cx="48895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" name="TextBox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29500" y="4793924"/>
                  <a:ext cx="488950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" name="Straight Connector 10"/>
            <p:cNvCxnSpPr>
              <a:stCxn id="4" idx="3"/>
              <a:endCxn id="3" idx="2"/>
            </p:cNvCxnSpPr>
            <p:nvPr/>
          </p:nvCxnSpPr>
          <p:spPr>
            <a:xfrm>
              <a:off x="7915275" y="2857500"/>
              <a:ext cx="552450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5" name="Freeform 74"/>
            <p:cNvSpPr/>
            <p:nvPr/>
          </p:nvSpPr>
          <p:spPr>
            <a:xfrm>
              <a:off x="7962900" y="4800600"/>
              <a:ext cx="1657350" cy="219075"/>
            </a:xfrm>
            <a:custGeom>
              <a:avLst/>
              <a:gdLst>
                <a:gd name="connsiteX0" fmla="*/ 0 w 1657350"/>
                <a:gd name="connsiteY0" fmla="*/ 219075 h 219075"/>
                <a:gd name="connsiteX1" fmla="*/ 1085850 w 1657350"/>
                <a:gd name="connsiteY1" fmla="*/ 219075 h 219075"/>
                <a:gd name="connsiteX2" fmla="*/ 1657350 w 1657350"/>
                <a:gd name="connsiteY2" fmla="*/ 0 h 219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57350" h="219075">
                  <a:moveTo>
                    <a:pt x="0" y="219075"/>
                  </a:moveTo>
                  <a:lnTo>
                    <a:pt x="1085850" y="219075"/>
                  </a:lnTo>
                  <a:lnTo>
                    <a:pt x="1657350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Freeform 76"/>
            <p:cNvSpPr/>
            <p:nvPr/>
          </p:nvSpPr>
          <p:spPr>
            <a:xfrm>
              <a:off x="7962900" y="3467100"/>
              <a:ext cx="1762125" cy="390525"/>
            </a:xfrm>
            <a:custGeom>
              <a:avLst/>
              <a:gdLst>
                <a:gd name="connsiteX0" fmla="*/ 0 w 1762125"/>
                <a:gd name="connsiteY0" fmla="*/ 390525 h 390525"/>
                <a:gd name="connsiteX1" fmla="*/ 1028700 w 1762125"/>
                <a:gd name="connsiteY1" fmla="*/ 390525 h 390525"/>
                <a:gd name="connsiteX2" fmla="*/ 1762125 w 1762125"/>
                <a:gd name="connsiteY2" fmla="*/ 0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62125" h="390525">
                  <a:moveTo>
                    <a:pt x="0" y="390525"/>
                  </a:moveTo>
                  <a:lnTo>
                    <a:pt x="1028700" y="390525"/>
                  </a:lnTo>
                  <a:lnTo>
                    <a:pt x="1762125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Freeform 77"/>
            <p:cNvSpPr/>
            <p:nvPr/>
          </p:nvSpPr>
          <p:spPr>
            <a:xfrm>
              <a:off x="9029700" y="2847975"/>
              <a:ext cx="676275" cy="352425"/>
            </a:xfrm>
            <a:custGeom>
              <a:avLst/>
              <a:gdLst>
                <a:gd name="connsiteX0" fmla="*/ 0 w 676275"/>
                <a:gd name="connsiteY0" fmla="*/ 0 h 352425"/>
                <a:gd name="connsiteX1" fmla="*/ 361950 w 676275"/>
                <a:gd name="connsiteY1" fmla="*/ 0 h 352425"/>
                <a:gd name="connsiteX2" fmla="*/ 676275 w 676275"/>
                <a:gd name="connsiteY2" fmla="*/ 352425 h 35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76275" h="352425">
                  <a:moveTo>
                    <a:pt x="0" y="0"/>
                  </a:moveTo>
                  <a:lnTo>
                    <a:pt x="361950" y="0"/>
                  </a:lnTo>
                  <a:lnTo>
                    <a:pt x="676275" y="352425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Freeform 79"/>
            <p:cNvSpPr/>
            <p:nvPr/>
          </p:nvSpPr>
          <p:spPr>
            <a:xfrm>
              <a:off x="10229850" y="3352800"/>
              <a:ext cx="971550" cy="542925"/>
            </a:xfrm>
            <a:custGeom>
              <a:avLst/>
              <a:gdLst>
                <a:gd name="connsiteX0" fmla="*/ 0 w 971550"/>
                <a:gd name="connsiteY0" fmla="*/ 0 h 542925"/>
                <a:gd name="connsiteX1" fmla="*/ 428625 w 971550"/>
                <a:gd name="connsiteY1" fmla="*/ 0 h 542925"/>
                <a:gd name="connsiteX2" fmla="*/ 971550 w 971550"/>
                <a:gd name="connsiteY2" fmla="*/ 542925 h 542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1550" h="542925">
                  <a:moveTo>
                    <a:pt x="0" y="0"/>
                  </a:moveTo>
                  <a:lnTo>
                    <a:pt x="428625" y="0"/>
                  </a:lnTo>
                  <a:lnTo>
                    <a:pt x="971550" y="542925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reeform 80"/>
            <p:cNvSpPr/>
            <p:nvPr/>
          </p:nvSpPr>
          <p:spPr>
            <a:xfrm>
              <a:off x="10153650" y="4276725"/>
              <a:ext cx="1047750" cy="533400"/>
            </a:xfrm>
            <a:custGeom>
              <a:avLst/>
              <a:gdLst>
                <a:gd name="connsiteX0" fmla="*/ 0 w 1047750"/>
                <a:gd name="connsiteY0" fmla="*/ 533400 h 533400"/>
                <a:gd name="connsiteX1" fmla="*/ 514350 w 1047750"/>
                <a:gd name="connsiteY1" fmla="*/ 533400 h 533400"/>
                <a:gd name="connsiteX2" fmla="*/ 1047750 w 1047750"/>
                <a:gd name="connsiteY2" fmla="*/ 0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47750" h="533400">
                  <a:moveTo>
                    <a:pt x="0" y="533400"/>
                  </a:moveTo>
                  <a:lnTo>
                    <a:pt x="514350" y="533400"/>
                  </a:lnTo>
                  <a:lnTo>
                    <a:pt x="1047750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TextBox 81"/>
                <p:cNvSpPr txBox="1"/>
                <p:nvPr/>
              </p:nvSpPr>
              <p:spPr>
                <a:xfrm>
                  <a:off x="8324850" y="4200525"/>
                  <a:ext cx="3048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2" name="TextBox 8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24850" y="4200525"/>
                  <a:ext cx="304800" cy="36933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5" name="Freeform 84"/>
            <p:cNvSpPr/>
            <p:nvPr/>
          </p:nvSpPr>
          <p:spPr>
            <a:xfrm>
              <a:off x="8648700" y="4391025"/>
              <a:ext cx="1000125" cy="266700"/>
            </a:xfrm>
            <a:custGeom>
              <a:avLst/>
              <a:gdLst>
                <a:gd name="connsiteX0" fmla="*/ 0 w 1000125"/>
                <a:gd name="connsiteY0" fmla="*/ 0 h 266700"/>
                <a:gd name="connsiteX1" fmla="*/ 352425 w 1000125"/>
                <a:gd name="connsiteY1" fmla="*/ 0 h 266700"/>
                <a:gd name="connsiteX2" fmla="*/ 1000125 w 1000125"/>
                <a:gd name="connsiteY2" fmla="*/ 266700 h 26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00125" h="266700">
                  <a:moveTo>
                    <a:pt x="0" y="0"/>
                  </a:moveTo>
                  <a:lnTo>
                    <a:pt x="352425" y="0"/>
                  </a:lnTo>
                  <a:lnTo>
                    <a:pt x="1000125" y="26670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7" name="Straight Connector 86"/>
            <p:cNvCxnSpPr>
              <a:stCxn id="7" idx="6"/>
            </p:cNvCxnSpPr>
            <p:nvPr/>
          </p:nvCxnSpPr>
          <p:spPr>
            <a:xfrm>
              <a:off x="11677650" y="4076700"/>
              <a:ext cx="438150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96" name="Group 95"/>
          <p:cNvGrpSpPr/>
          <p:nvPr/>
        </p:nvGrpSpPr>
        <p:grpSpPr>
          <a:xfrm>
            <a:off x="8351837" y="2505075"/>
            <a:ext cx="3630613" cy="2317695"/>
            <a:chOff x="8809037" y="2505075"/>
            <a:chExt cx="3630613" cy="231769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TextBox 91"/>
                <p:cNvSpPr txBox="1"/>
                <p:nvPr/>
              </p:nvSpPr>
              <p:spPr>
                <a:xfrm>
                  <a:off x="8809037" y="2505075"/>
                  <a:ext cx="79216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=8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2" name="TextBox 9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09037" y="2505075"/>
                  <a:ext cx="792163" cy="369332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3" name="TextBox 92"/>
                <p:cNvSpPr txBox="1"/>
                <p:nvPr/>
              </p:nvSpPr>
              <p:spPr>
                <a:xfrm>
                  <a:off x="9963943" y="3024727"/>
                  <a:ext cx="93265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=24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3" name="TextBox 9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63943" y="3024727"/>
                  <a:ext cx="932657" cy="369332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TextBox 93"/>
                <p:cNvSpPr txBox="1"/>
                <p:nvPr/>
              </p:nvSpPr>
              <p:spPr>
                <a:xfrm>
                  <a:off x="9901238" y="4453438"/>
                  <a:ext cx="79533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=6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4" name="TextBox 9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01238" y="4453438"/>
                  <a:ext cx="795337" cy="369332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TextBox 94"/>
                <p:cNvSpPr txBox="1"/>
                <p:nvPr/>
              </p:nvSpPr>
              <p:spPr>
                <a:xfrm>
                  <a:off x="11463338" y="3735943"/>
                  <a:ext cx="97631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=30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5" name="TextBox 9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63338" y="3735943"/>
                  <a:ext cx="976312" cy="369332"/>
                </a:xfrm>
                <a:prstGeom prst="rect">
                  <a:avLst/>
                </a:prstGeom>
                <a:blipFill>
                  <a:blip r:embed="rId16"/>
                  <a:stretch>
                    <a:fillRect b="-8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/>
              <p:cNvSpPr txBox="1"/>
              <p:nvPr/>
            </p:nvSpPr>
            <p:spPr>
              <a:xfrm>
                <a:off x="10801350" y="5207919"/>
                <a:ext cx="1066800" cy="6676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7" name="TextBox 9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01350" y="5207919"/>
                <a:ext cx="1066800" cy="667619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7305675" y="2514600"/>
            <a:ext cx="314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2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7740650" y="3544372"/>
            <a:ext cx="314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3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7724775" y="4691292"/>
            <a:ext cx="314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11185527" y="4056750"/>
                <a:ext cx="35401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85527" y="4056750"/>
                <a:ext cx="354011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/>
              <p:cNvSpPr txBox="1"/>
              <p:nvPr/>
            </p:nvSpPr>
            <p:spPr>
              <a:xfrm>
                <a:off x="9502775" y="3419530"/>
                <a:ext cx="899322" cy="6190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2775" y="3419530"/>
                <a:ext cx="899322" cy="619016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/>
              <p:cNvSpPr txBox="1"/>
              <p:nvPr/>
            </p:nvSpPr>
            <p:spPr>
              <a:xfrm>
                <a:off x="9444038" y="4873289"/>
                <a:ext cx="1090612" cy="6190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4038" y="4873289"/>
                <a:ext cx="1090612" cy="61908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8379619" y="2838450"/>
                <a:ext cx="4595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9619" y="2838450"/>
                <a:ext cx="459581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/>
              <p:nvPr/>
            </p:nvSpPr>
            <p:spPr>
              <a:xfrm>
                <a:off x="7310834" y="2831068"/>
                <a:ext cx="4595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36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0834" y="2831068"/>
                <a:ext cx="459581" cy="36933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7942659" y="3831193"/>
                <a:ext cx="4595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2659" y="3831193"/>
                <a:ext cx="459581" cy="369332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7345759" y="4997393"/>
                <a:ext cx="4595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5759" y="4997393"/>
                <a:ext cx="459581" cy="369332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/>
          <p:cNvCxnSpPr/>
          <p:nvPr/>
        </p:nvCxnSpPr>
        <p:spPr>
          <a:xfrm flipH="1" flipV="1">
            <a:off x="4419600" y="5638800"/>
            <a:ext cx="304800" cy="2367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H="1">
            <a:off x="4391025" y="6132713"/>
            <a:ext cx="333375" cy="2776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16CB617-C7D0-9A44-8D46-27A0D8989ED3}"/>
              </a:ext>
            </a:extLst>
          </p:cNvPr>
          <p:cNvSpPr txBox="1"/>
          <p:nvPr/>
        </p:nvSpPr>
        <p:spPr>
          <a:xfrm>
            <a:off x="4876800" y="5715000"/>
            <a:ext cx="39270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Adding the changes to g contributed by </a:t>
            </a:r>
          </a:p>
          <a:p>
            <a:r>
              <a:rPr lang="en-US" dirty="0">
                <a:latin typeface="Calibri"/>
                <a:cs typeface="Calibri"/>
              </a:rPr>
              <a:t>change in w</a:t>
            </a:r>
            <a:r>
              <a:rPr lang="en-US" baseline="-25000" dirty="0">
                <a:latin typeface="Calibri"/>
                <a:cs typeface="Calibri"/>
              </a:rPr>
              <a:t>1</a:t>
            </a:r>
            <a:r>
              <a:rPr lang="en-US" dirty="0">
                <a:latin typeface="Calibri"/>
                <a:cs typeface="Calibri"/>
              </a:rPr>
              <a:t> together</a:t>
            </a:r>
          </a:p>
        </p:txBody>
      </p:sp>
    </p:spTree>
    <p:extLst>
      <p:ext uri="{BB962C8B-B14F-4D97-AF65-F5344CB8AC3E}">
        <p14:creationId xmlns:p14="http://schemas.microsoft.com/office/powerpoint/2010/main" val="8469473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Back Propagation: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bSup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+3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b="-96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06400" y="1251484"/>
                <a:ext cx="11379200" cy="5454116"/>
              </a:xfrm>
            </p:spPr>
            <p:txBody>
              <a:bodyPr/>
              <a:lstStyle/>
              <a:p>
                <a:r>
                  <a:rPr lang="en-US" sz="2400" dirty="0"/>
                  <a:t>Suppose we have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bSup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+3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b="0" dirty="0"/>
                  <a:t> and want the gradient at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=[2, 3]</m:t>
                    </m:r>
                  </m:oMath>
                </a14:m>
                <a:endParaRPr lang="en-US" sz="2400" b="0" dirty="0"/>
              </a:p>
              <a:p>
                <a:r>
                  <a:rPr lang="en-US" sz="2400" b="0" dirty="0"/>
                  <a:t>Think of the function as a composition of many functions, use chain rule.</a:t>
                </a:r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endParaRPr lang="en-US" sz="2400" b="0" dirty="0"/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000" b="0" dirty="0"/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sz="2000" b="0" dirty="0"/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2400" b="0" dirty="0"/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den>
                    </m:f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1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𝑏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sz="20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US" sz="2000" b="0" dirty="0">
                  <a:solidFill>
                    <a:srgbClr val="FF0000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den>
                    </m:f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1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𝑏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sz="20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8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8</m:t>
                    </m:r>
                  </m:oMath>
                </a14:m>
                <a:endParaRPr lang="en-US" sz="2000" b="0" dirty="0"/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bSup>
                  </m:oMath>
                </a14:m>
                <a:endParaRPr lang="en-US" sz="2400" b="0" dirty="0"/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𝑔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𝑔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𝑎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⋅3</m:t>
                    </m:r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36</m:t>
                    </m:r>
                  </m:oMath>
                </a14:m>
                <a:endParaRPr lang="en-US" sz="2000" dirty="0"/>
              </a:p>
              <a:p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=3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2400" dirty="0"/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𝑔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𝑔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𝑐</m:t>
                        </m:r>
                      </m:den>
                    </m:f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𝑐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⋅3=</m:t>
                    </m:r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17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6400" y="1251484"/>
                <a:ext cx="11379200" cy="5454116"/>
              </a:xfrm>
              <a:blipFill>
                <a:blip r:embed="rId4"/>
                <a:stretch>
                  <a:fillRect l="-750" t="-7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1" name="Group 90"/>
          <p:cNvGrpSpPr/>
          <p:nvPr/>
        </p:nvGrpSpPr>
        <p:grpSpPr>
          <a:xfrm>
            <a:off x="6781800" y="2590800"/>
            <a:ext cx="4724400" cy="2572456"/>
            <a:chOff x="7391400" y="2590800"/>
            <a:chExt cx="4724400" cy="257245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Oval 2"/>
                <p:cNvSpPr/>
                <p:nvPr/>
              </p:nvSpPr>
              <p:spPr>
                <a:xfrm>
                  <a:off x="8467725" y="2590800"/>
                  <a:ext cx="533400" cy="533400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a14:m>
                  <a:r>
                    <a:rPr lang="en-US" dirty="0"/>
                    <a:t> </a:t>
                  </a:r>
                </a:p>
              </p:txBody>
            </p:sp>
          </mc:Choice>
          <mc:Fallback xmlns="">
            <p:sp>
              <p:nvSpPr>
                <p:cNvPr id="3" name="Oval 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67725" y="2590800"/>
                  <a:ext cx="533400" cy="533400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Oval 4"/>
                <p:cNvSpPr/>
                <p:nvPr/>
              </p:nvSpPr>
              <p:spPr>
                <a:xfrm>
                  <a:off x="9683750" y="3069162"/>
                  <a:ext cx="533400" cy="533400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×</m:t>
                      </m:r>
                    </m:oMath>
                  </a14:m>
                  <a:r>
                    <a:rPr lang="en-US" dirty="0"/>
                    <a:t> </a:t>
                  </a:r>
                </a:p>
              </p:txBody>
            </p:sp>
          </mc:Choice>
          <mc:Fallback xmlns="">
            <p:sp>
              <p:nvSpPr>
                <p:cNvPr id="5" name="Oval 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83750" y="3069162"/>
                  <a:ext cx="533400" cy="533400"/>
                </a:xfrm>
                <a:prstGeom prst="ellipse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Oval 5"/>
                <p:cNvSpPr/>
                <p:nvPr/>
              </p:nvSpPr>
              <p:spPr>
                <a:xfrm>
                  <a:off x="9620250" y="4527224"/>
                  <a:ext cx="533400" cy="533400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×</m:t>
                      </m:r>
                    </m:oMath>
                  </a14:m>
                  <a:r>
                    <a:rPr lang="en-US" dirty="0"/>
                    <a:t> </a:t>
                  </a:r>
                </a:p>
              </p:txBody>
            </p:sp>
          </mc:Choice>
          <mc:Fallback xmlns="">
            <p:sp>
              <p:nvSpPr>
                <p:cNvPr id="6" name="Oval 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20250" y="4527224"/>
                  <a:ext cx="533400" cy="533400"/>
                </a:xfrm>
                <a:prstGeom prst="ellipse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Oval 6"/>
                <p:cNvSpPr/>
                <p:nvPr/>
              </p:nvSpPr>
              <p:spPr>
                <a:xfrm>
                  <a:off x="11144250" y="3810000"/>
                  <a:ext cx="533400" cy="533400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a14:m>
                  <a:r>
                    <a:rPr lang="en-US" dirty="0"/>
                    <a:t> </a:t>
                  </a:r>
                </a:p>
              </p:txBody>
            </p:sp>
          </mc:Choice>
          <mc:Fallback xmlns="">
            <p:sp>
              <p:nvSpPr>
                <p:cNvPr id="7" name="Oval 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44250" y="3810000"/>
                  <a:ext cx="533400" cy="533400"/>
                </a:xfrm>
                <a:prstGeom prst="ellipse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/>
                <p:cNvSpPr txBox="1"/>
                <p:nvPr/>
              </p:nvSpPr>
              <p:spPr>
                <a:xfrm>
                  <a:off x="7391400" y="2672834"/>
                  <a:ext cx="52387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" name="TextBox 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91400" y="2672834"/>
                  <a:ext cx="523875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/>
                <p:cNvSpPr txBox="1"/>
                <p:nvPr/>
              </p:nvSpPr>
              <p:spPr>
                <a:xfrm>
                  <a:off x="7412037" y="3641046"/>
                  <a:ext cx="52387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" name="TextBox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12037" y="3641046"/>
                  <a:ext cx="523875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/>
                <p:cNvSpPr txBox="1"/>
                <p:nvPr/>
              </p:nvSpPr>
              <p:spPr>
                <a:xfrm>
                  <a:off x="7429500" y="4793924"/>
                  <a:ext cx="48895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" name="TextBox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29500" y="4793924"/>
                  <a:ext cx="488950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" name="Straight Connector 10"/>
            <p:cNvCxnSpPr>
              <a:stCxn id="4" idx="3"/>
              <a:endCxn id="3" idx="2"/>
            </p:cNvCxnSpPr>
            <p:nvPr/>
          </p:nvCxnSpPr>
          <p:spPr>
            <a:xfrm>
              <a:off x="7915275" y="2857500"/>
              <a:ext cx="552450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5" name="Freeform 74"/>
            <p:cNvSpPr/>
            <p:nvPr/>
          </p:nvSpPr>
          <p:spPr>
            <a:xfrm>
              <a:off x="7962900" y="4800600"/>
              <a:ext cx="1657350" cy="219075"/>
            </a:xfrm>
            <a:custGeom>
              <a:avLst/>
              <a:gdLst>
                <a:gd name="connsiteX0" fmla="*/ 0 w 1657350"/>
                <a:gd name="connsiteY0" fmla="*/ 219075 h 219075"/>
                <a:gd name="connsiteX1" fmla="*/ 1085850 w 1657350"/>
                <a:gd name="connsiteY1" fmla="*/ 219075 h 219075"/>
                <a:gd name="connsiteX2" fmla="*/ 1657350 w 1657350"/>
                <a:gd name="connsiteY2" fmla="*/ 0 h 219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57350" h="219075">
                  <a:moveTo>
                    <a:pt x="0" y="219075"/>
                  </a:moveTo>
                  <a:lnTo>
                    <a:pt x="1085850" y="219075"/>
                  </a:lnTo>
                  <a:lnTo>
                    <a:pt x="1657350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Freeform 76"/>
            <p:cNvSpPr/>
            <p:nvPr/>
          </p:nvSpPr>
          <p:spPr>
            <a:xfrm>
              <a:off x="7962900" y="3467100"/>
              <a:ext cx="1762125" cy="390525"/>
            </a:xfrm>
            <a:custGeom>
              <a:avLst/>
              <a:gdLst>
                <a:gd name="connsiteX0" fmla="*/ 0 w 1762125"/>
                <a:gd name="connsiteY0" fmla="*/ 390525 h 390525"/>
                <a:gd name="connsiteX1" fmla="*/ 1028700 w 1762125"/>
                <a:gd name="connsiteY1" fmla="*/ 390525 h 390525"/>
                <a:gd name="connsiteX2" fmla="*/ 1762125 w 1762125"/>
                <a:gd name="connsiteY2" fmla="*/ 0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62125" h="390525">
                  <a:moveTo>
                    <a:pt x="0" y="390525"/>
                  </a:moveTo>
                  <a:lnTo>
                    <a:pt x="1028700" y="390525"/>
                  </a:lnTo>
                  <a:lnTo>
                    <a:pt x="1762125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Freeform 77"/>
            <p:cNvSpPr/>
            <p:nvPr/>
          </p:nvSpPr>
          <p:spPr>
            <a:xfrm>
              <a:off x="9029700" y="2847975"/>
              <a:ext cx="676275" cy="352425"/>
            </a:xfrm>
            <a:custGeom>
              <a:avLst/>
              <a:gdLst>
                <a:gd name="connsiteX0" fmla="*/ 0 w 676275"/>
                <a:gd name="connsiteY0" fmla="*/ 0 h 352425"/>
                <a:gd name="connsiteX1" fmla="*/ 361950 w 676275"/>
                <a:gd name="connsiteY1" fmla="*/ 0 h 352425"/>
                <a:gd name="connsiteX2" fmla="*/ 676275 w 676275"/>
                <a:gd name="connsiteY2" fmla="*/ 352425 h 35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76275" h="352425">
                  <a:moveTo>
                    <a:pt x="0" y="0"/>
                  </a:moveTo>
                  <a:lnTo>
                    <a:pt x="361950" y="0"/>
                  </a:lnTo>
                  <a:lnTo>
                    <a:pt x="676275" y="352425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Freeform 79"/>
            <p:cNvSpPr/>
            <p:nvPr/>
          </p:nvSpPr>
          <p:spPr>
            <a:xfrm>
              <a:off x="10229850" y="3352800"/>
              <a:ext cx="971550" cy="542925"/>
            </a:xfrm>
            <a:custGeom>
              <a:avLst/>
              <a:gdLst>
                <a:gd name="connsiteX0" fmla="*/ 0 w 971550"/>
                <a:gd name="connsiteY0" fmla="*/ 0 h 542925"/>
                <a:gd name="connsiteX1" fmla="*/ 428625 w 971550"/>
                <a:gd name="connsiteY1" fmla="*/ 0 h 542925"/>
                <a:gd name="connsiteX2" fmla="*/ 971550 w 971550"/>
                <a:gd name="connsiteY2" fmla="*/ 542925 h 542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1550" h="542925">
                  <a:moveTo>
                    <a:pt x="0" y="0"/>
                  </a:moveTo>
                  <a:lnTo>
                    <a:pt x="428625" y="0"/>
                  </a:lnTo>
                  <a:lnTo>
                    <a:pt x="971550" y="542925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reeform 80"/>
            <p:cNvSpPr/>
            <p:nvPr/>
          </p:nvSpPr>
          <p:spPr>
            <a:xfrm>
              <a:off x="10153650" y="4276725"/>
              <a:ext cx="1047750" cy="533400"/>
            </a:xfrm>
            <a:custGeom>
              <a:avLst/>
              <a:gdLst>
                <a:gd name="connsiteX0" fmla="*/ 0 w 1047750"/>
                <a:gd name="connsiteY0" fmla="*/ 533400 h 533400"/>
                <a:gd name="connsiteX1" fmla="*/ 514350 w 1047750"/>
                <a:gd name="connsiteY1" fmla="*/ 533400 h 533400"/>
                <a:gd name="connsiteX2" fmla="*/ 1047750 w 1047750"/>
                <a:gd name="connsiteY2" fmla="*/ 0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47750" h="533400">
                  <a:moveTo>
                    <a:pt x="0" y="533400"/>
                  </a:moveTo>
                  <a:lnTo>
                    <a:pt x="514350" y="533400"/>
                  </a:lnTo>
                  <a:lnTo>
                    <a:pt x="1047750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TextBox 81"/>
                <p:cNvSpPr txBox="1"/>
                <p:nvPr/>
              </p:nvSpPr>
              <p:spPr>
                <a:xfrm>
                  <a:off x="8324850" y="4200525"/>
                  <a:ext cx="3048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2" name="TextBox 8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24850" y="4200525"/>
                  <a:ext cx="304800" cy="36933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5" name="Freeform 84"/>
            <p:cNvSpPr/>
            <p:nvPr/>
          </p:nvSpPr>
          <p:spPr>
            <a:xfrm>
              <a:off x="8648700" y="4391025"/>
              <a:ext cx="1000125" cy="266700"/>
            </a:xfrm>
            <a:custGeom>
              <a:avLst/>
              <a:gdLst>
                <a:gd name="connsiteX0" fmla="*/ 0 w 1000125"/>
                <a:gd name="connsiteY0" fmla="*/ 0 h 266700"/>
                <a:gd name="connsiteX1" fmla="*/ 352425 w 1000125"/>
                <a:gd name="connsiteY1" fmla="*/ 0 h 266700"/>
                <a:gd name="connsiteX2" fmla="*/ 1000125 w 1000125"/>
                <a:gd name="connsiteY2" fmla="*/ 266700 h 26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00125" h="266700">
                  <a:moveTo>
                    <a:pt x="0" y="0"/>
                  </a:moveTo>
                  <a:lnTo>
                    <a:pt x="352425" y="0"/>
                  </a:lnTo>
                  <a:lnTo>
                    <a:pt x="1000125" y="26670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7" name="Straight Connector 86"/>
            <p:cNvCxnSpPr>
              <a:stCxn id="7" idx="6"/>
            </p:cNvCxnSpPr>
            <p:nvPr/>
          </p:nvCxnSpPr>
          <p:spPr>
            <a:xfrm>
              <a:off x="11677650" y="4076700"/>
              <a:ext cx="438150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96" name="Group 95"/>
          <p:cNvGrpSpPr/>
          <p:nvPr/>
        </p:nvGrpSpPr>
        <p:grpSpPr>
          <a:xfrm>
            <a:off x="8351837" y="2505075"/>
            <a:ext cx="3630613" cy="2317695"/>
            <a:chOff x="8809037" y="2505075"/>
            <a:chExt cx="3630613" cy="231769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TextBox 91"/>
                <p:cNvSpPr txBox="1"/>
                <p:nvPr/>
              </p:nvSpPr>
              <p:spPr>
                <a:xfrm>
                  <a:off x="8809037" y="2505075"/>
                  <a:ext cx="79216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=8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2" name="TextBox 9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09037" y="2505075"/>
                  <a:ext cx="792163" cy="369332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3" name="TextBox 92"/>
                <p:cNvSpPr txBox="1"/>
                <p:nvPr/>
              </p:nvSpPr>
              <p:spPr>
                <a:xfrm>
                  <a:off x="9963943" y="3024727"/>
                  <a:ext cx="93265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=24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3" name="TextBox 9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63943" y="3024727"/>
                  <a:ext cx="932657" cy="369332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TextBox 93"/>
                <p:cNvSpPr txBox="1"/>
                <p:nvPr/>
              </p:nvSpPr>
              <p:spPr>
                <a:xfrm>
                  <a:off x="9901238" y="4453438"/>
                  <a:ext cx="79533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=6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4" name="TextBox 9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01238" y="4453438"/>
                  <a:ext cx="795337" cy="369332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TextBox 94"/>
                <p:cNvSpPr txBox="1"/>
                <p:nvPr/>
              </p:nvSpPr>
              <p:spPr>
                <a:xfrm>
                  <a:off x="11463338" y="3735943"/>
                  <a:ext cx="97631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=30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5" name="TextBox 9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63338" y="3735943"/>
                  <a:ext cx="976312" cy="369332"/>
                </a:xfrm>
                <a:prstGeom prst="rect">
                  <a:avLst/>
                </a:prstGeom>
                <a:blipFill>
                  <a:blip r:embed="rId16"/>
                  <a:stretch>
                    <a:fillRect b="-8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/>
              <p:cNvSpPr txBox="1"/>
              <p:nvPr/>
            </p:nvSpPr>
            <p:spPr>
              <a:xfrm>
                <a:off x="10801350" y="5207919"/>
                <a:ext cx="1066800" cy="6676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7" name="TextBox 9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01350" y="5207919"/>
                <a:ext cx="1066800" cy="667619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7305675" y="2514600"/>
            <a:ext cx="314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2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7740650" y="3544372"/>
            <a:ext cx="314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3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7724775" y="4691292"/>
            <a:ext cx="314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11185527" y="4056750"/>
                <a:ext cx="35401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85527" y="4056750"/>
                <a:ext cx="354011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/>
              <p:cNvSpPr txBox="1"/>
              <p:nvPr/>
            </p:nvSpPr>
            <p:spPr>
              <a:xfrm>
                <a:off x="9502775" y="3419530"/>
                <a:ext cx="899322" cy="6190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2775" y="3419530"/>
                <a:ext cx="899322" cy="619016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/>
              <p:cNvSpPr txBox="1"/>
              <p:nvPr/>
            </p:nvSpPr>
            <p:spPr>
              <a:xfrm>
                <a:off x="9444038" y="4873289"/>
                <a:ext cx="1090612" cy="6190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4038" y="4873289"/>
                <a:ext cx="1090612" cy="61908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8379619" y="2838450"/>
                <a:ext cx="4595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9619" y="2838450"/>
                <a:ext cx="459581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/>
              <p:nvPr/>
            </p:nvSpPr>
            <p:spPr>
              <a:xfrm>
                <a:off x="7310834" y="2831068"/>
                <a:ext cx="4595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36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0834" y="2831068"/>
                <a:ext cx="459581" cy="36933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7942659" y="3831193"/>
                <a:ext cx="4595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2659" y="3831193"/>
                <a:ext cx="459581" cy="369332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7345759" y="4997393"/>
                <a:ext cx="4595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5759" y="4997393"/>
                <a:ext cx="459581" cy="369332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7767240" y="5898398"/>
                <a:ext cx="2971800" cy="7087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𝛻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=[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39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7240" y="5898398"/>
                <a:ext cx="2971800" cy="708720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866319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AAF991-39AE-A34D-AA7A-0EFD2E849E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991E09-2F74-A541-A562-9D9F56AAF7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4627"/>
            <a:ext cx="12192000" cy="6388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0494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439956-6287-A448-83DA-57F4D5EB2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071821-F93B-0641-9585-1A90A5AA89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00" y="1342639"/>
            <a:ext cx="7924800" cy="523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4264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36"/>
          <p:cNvSpPr txBox="1">
            <a:spLocks noGrp="1"/>
          </p:cNvSpPr>
          <p:nvPr>
            <p:ph type="title"/>
          </p:nvPr>
        </p:nvSpPr>
        <p:spPr>
          <a:xfrm>
            <a:off x="0" y="-25400"/>
            <a:ext cx="12192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Summary of Key Ideas</a:t>
            </a:r>
            <a:endParaRPr/>
          </a:p>
        </p:txBody>
      </p:sp>
      <p:sp>
        <p:nvSpPr>
          <p:cNvPr id="731" name="Google Shape;731;p36"/>
          <p:cNvSpPr txBox="1">
            <a:spLocks noGrp="1"/>
          </p:cNvSpPr>
          <p:nvPr>
            <p:ph type="body" idx="1"/>
          </p:nvPr>
        </p:nvSpPr>
        <p:spPr>
          <a:xfrm>
            <a:off x="1447800" y="1219200"/>
            <a:ext cx="10337800" cy="59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882" lvl="0" indent="-34288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-US" sz="2400" dirty="0"/>
              <a:t>Optimize probability of label given input</a:t>
            </a:r>
            <a:endParaRPr sz="1200" dirty="0"/>
          </a:p>
          <a:p>
            <a:pPr marL="342882" lvl="0" indent="-342882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2400"/>
              <a:buChar char="▪"/>
            </a:pPr>
            <a:r>
              <a:rPr lang="en-US" sz="2400" dirty="0"/>
              <a:t>Continuous optimization</a:t>
            </a:r>
            <a:endParaRPr dirty="0"/>
          </a:p>
          <a:p>
            <a:pPr marL="742913" lvl="1" indent="-28573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Char char="▪"/>
            </a:pPr>
            <a:r>
              <a:rPr lang="en-US" sz="2000" dirty="0"/>
              <a:t>Gradient ascent:</a:t>
            </a:r>
            <a:endParaRPr dirty="0"/>
          </a:p>
          <a:p>
            <a:pPr marL="1142942" lvl="2" indent="-228588" algn="l" rtl="0">
              <a:lnSpc>
                <a:spcPct val="9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en-US" sz="1600" dirty="0"/>
              <a:t>Compute steepest uphill direction = gradient (= just vector of partial derivatives)</a:t>
            </a:r>
            <a:endParaRPr dirty="0"/>
          </a:p>
          <a:p>
            <a:pPr marL="1142942" lvl="2" indent="-228588" algn="l" rtl="0">
              <a:lnSpc>
                <a:spcPct val="9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en-US" sz="1600" dirty="0"/>
              <a:t>Take step in the gradient direction</a:t>
            </a:r>
            <a:endParaRPr dirty="0"/>
          </a:p>
          <a:p>
            <a:pPr marL="1142942" lvl="2" indent="-228588" algn="l" rtl="0">
              <a:lnSpc>
                <a:spcPct val="9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en-US" sz="1600" dirty="0"/>
              <a:t>Repeat</a:t>
            </a:r>
            <a:endParaRPr sz="1200" dirty="0"/>
          </a:p>
          <a:p>
            <a:pPr marL="342882" lvl="0" indent="-342882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2400"/>
              <a:buChar char="▪"/>
            </a:pPr>
            <a:r>
              <a:rPr lang="en-US" sz="2400" dirty="0"/>
              <a:t>Deep neural nets</a:t>
            </a:r>
          </a:p>
          <a:p>
            <a:pPr marL="800082" lvl="1" indent="-342882">
              <a:lnSpc>
                <a:spcPct val="90000"/>
              </a:lnSpc>
              <a:spcBef>
                <a:spcPts val="480"/>
              </a:spcBef>
              <a:buSzPts val="2400"/>
            </a:pPr>
            <a:r>
              <a:rPr lang="en-US" sz="2000" dirty="0"/>
              <a:t>Layered computation graph</a:t>
            </a:r>
            <a:endParaRPr sz="2000" dirty="0"/>
          </a:p>
          <a:p>
            <a:pPr marL="1200113" lvl="2" indent="-285736">
              <a:lnSpc>
                <a:spcPct val="90000"/>
              </a:lnSpc>
              <a:spcBef>
                <a:spcPts val="400"/>
              </a:spcBef>
              <a:buSzPts val="2000"/>
            </a:pPr>
            <a:r>
              <a:rPr lang="en-US" sz="1600" dirty="0"/>
              <a:t>Last layer = often logistic regression</a:t>
            </a:r>
            <a:endParaRPr sz="1600" dirty="0"/>
          </a:p>
          <a:p>
            <a:pPr marL="1200113" lvl="2" indent="-285736">
              <a:lnSpc>
                <a:spcPct val="90000"/>
              </a:lnSpc>
              <a:spcBef>
                <a:spcPts val="400"/>
              </a:spcBef>
              <a:buSzPts val="2000"/>
            </a:pPr>
            <a:r>
              <a:rPr lang="en-US" sz="1600" dirty="0"/>
              <a:t>Now also many more layers before this last layer</a:t>
            </a:r>
            <a:endParaRPr sz="1600" dirty="0"/>
          </a:p>
          <a:p>
            <a:pPr marL="1600142" lvl="3" indent="-228588">
              <a:lnSpc>
                <a:spcPct val="90000"/>
              </a:lnSpc>
              <a:spcBef>
                <a:spcPts val="320"/>
              </a:spcBef>
              <a:buSzPts val="1600"/>
            </a:pPr>
            <a:r>
              <a:rPr lang="en-US" sz="1600" dirty="0"/>
              <a:t>= computing the features</a:t>
            </a:r>
            <a:endParaRPr sz="1600" dirty="0"/>
          </a:p>
          <a:p>
            <a:pPr marL="1600142" lvl="3" indent="-228588">
              <a:lnSpc>
                <a:spcPct val="90000"/>
              </a:lnSpc>
              <a:spcBef>
                <a:spcPts val="320"/>
              </a:spcBef>
              <a:buSzPts val="1600"/>
            </a:pPr>
            <a:r>
              <a:rPr lang="en-US" sz="1600" dirty="0"/>
              <a:t> the features are learned rather than hand-designed</a:t>
            </a:r>
          </a:p>
          <a:p>
            <a:pPr marL="1142942" lvl="2" indent="-228588">
              <a:lnSpc>
                <a:spcPct val="90000"/>
              </a:lnSpc>
              <a:spcBef>
                <a:spcPts val="320"/>
              </a:spcBef>
              <a:buSzPts val="1600"/>
            </a:pPr>
            <a:r>
              <a:rPr lang="en-US" sz="1600" dirty="0"/>
              <a:t>Different neural network architectures: CNN, RNN, LSTM, Transformer</a:t>
            </a:r>
            <a:endParaRPr sz="1600" dirty="0"/>
          </a:p>
          <a:p>
            <a:pPr marL="742913" lvl="1" indent="-28573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Char char="▪"/>
            </a:pPr>
            <a:r>
              <a:rPr lang="en-US" sz="2000" dirty="0"/>
              <a:t>Universal function approximation theorem</a:t>
            </a:r>
            <a:endParaRPr dirty="0"/>
          </a:p>
          <a:p>
            <a:pPr marL="1142942" lvl="2" indent="-228588" algn="l" rtl="0">
              <a:lnSpc>
                <a:spcPct val="9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en-US" sz="1600" dirty="0">
                <a:latin typeface="Courier"/>
                <a:ea typeface="Courier"/>
                <a:cs typeface="Courier"/>
                <a:sym typeface="Courier"/>
              </a:rPr>
              <a:t>If</a:t>
            </a:r>
            <a:r>
              <a:rPr lang="en-US" sz="1600" dirty="0"/>
              <a:t>         neural net is large enough </a:t>
            </a:r>
            <a:endParaRPr dirty="0"/>
          </a:p>
          <a:p>
            <a:pPr marL="1142942" lvl="2" indent="-228588" algn="l" rtl="0">
              <a:lnSpc>
                <a:spcPct val="9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en-US" sz="1600" dirty="0">
                <a:latin typeface="Courier"/>
                <a:ea typeface="Courier"/>
                <a:cs typeface="Courier"/>
                <a:sym typeface="Courier"/>
              </a:rPr>
              <a:t>Then</a:t>
            </a:r>
            <a:r>
              <a:rPr lang="en-US" sz="1600" dirty="0"/>
              <a:t>   neural net can represent any continuous mapping from input to output with arbitrary accuracy</a:t>
            </a:r>
            <a:endParaRPr dirty="0"/>
          </a:p>
          <a:p>
            <a:pPr marL="1142942" lvl="2" indent="-228588" algn="l" rtl="0">
              <a:lnSpc>
                <a:spcPct val="9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en-US" sz="1600" dirty="0"/>
              <a:t>But remember: need to avoid overfitting  / memorizing the training data; early stopping!</a:t>
            </a:r>
            <a:endParaRPr dirty="0"/>
          </a:p>
          <a:p>
            <a:pPr marL="742913" lvl="1" indent="-28573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Char char="▪"/>
            </a:pPr>
            <a:r>
              <a:rPr lang="en-US" sz="2000" dirty="0"/>
              <a:t>Automatic differentiation gives the derivatives efficiently</a:t>
            </a:r>
            <a:endParaRPr sz="2000" dirty="0"/>
          </a:p>
        </p:txBody>
      </p:sp>
      <p:pic>
        <p:nvPicPr>
          <p:cNvPr id="732" name="Google Shape;732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28734" y="1219200"/>
            <a:ext cx="4177466" cy="50833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19817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02BD1-A78F-1442-8679-92B70B88F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Neural Network Architectures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EDFD13-0E86-254E-93FE-489166446B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021" y="1384756"/>
            <a:ext cx="8408884" cy="531087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6660D5D-00F8-D649-BEEC-A38F4228E5F1}"/>
              </a:ext>
            </a:extLst>
          </p:cNvPr>
          <p:cNvSpPr txBox="1"/>
          <p:nvPr/>
        </p:nvSpPr>
        <p:spPr>
          <a:xfrm>
            <a:off x="9126905" y="6494804"/>
            <a:ext cx="29891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Krizhevsky</a:t>
            </a:r>
            <a:r>
              <a:rPr lang="en-US" sz="1400" dirty="0"/>
              <a:t>, </a:t>
            </a:r>
            <a:r>
              <a:rPr lang="en-US" sz="1400" dirty="0" err="1"/>
              <a:t>Suskever</a:t>
            </a:r>
            <a:r>
              <a:rPr lang="en-US" sz="1400" dirty="0"/>
              <a:t>, Hinton, 2012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EFA522-BD61-1147-8117-B5905AFE6ADE}"/>
              </a:ext>
            </a:extLst>
          </p:cNvPr>
          <p:cNvSpPr txBox="1"/>
          <p:nvPr/>
        </p:nvSpPr>
        <p:spPr>
          <a:xfrm>
            <a:off x="9220200" y="2580830"/>
            <a:ext cx="23519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Neural network as </a:t>
            </a:r>
          </a:p>
          <a:p>
            <a:r>
              <a:rPr lang="en-US" dirty="0"/>
              <a:t>General computation graph</a:t>
            </a:r>
          </a:p>
        </p:txBody>
      </p:sp>
    </p:spTree>
    <p:extLst>
      <p:ext uri="{BB962C8B-B14F-4D97-AF65-F5344CB8AC3E}">
        <p14:creationId xmlns:p14="http://schemas.microsoft.com/office/powerpoint/2010/main" val="11658523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3"/>
          <p:cNvSpPr txBox="1">
            <a:spLocks noGrp="1"/>
          </p:cNvSpPr>
          <p:nvPr>
            <p:ph type="title"/>
          </p:nvPr>
        </p:nvSpPr>
        <p:spPr>
          <a:xfrm>
            <a:off x="0" y="-25400"/>
            <a:ext cx="12192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Recap: Logistic Regression</a:t>
            </a:r>
            <a:endParaRPr dirty="0"/>
          </a:p>
        </p:txBody>
      </p:sp>
      <p:sp>
        <p:nvSpPr>
          <p:cNvPr id="124" name="Google Shape;124;p3"/>
          <p:cNvSpPr txBox="1">
            <a:spLocks noGrp="1"/>
          </p:cNvSpPr>
          <p:nvPr>
            <p:ph type="body" idx="1"/>
          </p:nvPr>
        </p:nvSpPr>
        <p:spPr>
          <a:xfrm>
            <a:off x="406400" y="1397001"/>
            <a:ext cx="11379200" cy="4729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882" lvl="0" indent="-342882" algn="l" rtl="0">
              <a:spcBef>
                <a:spcPts val="0"/>
              </a:spcBef>
              <a:spcAft>
                <a:spcPts val="0"/>
              </a:spcAft>
              <a:buSzPts val="3200"/>
              <a:buChar char="▪"/>
            </a:pPr>
            <a:endParaRPr sz="2800" dirty="0"/>
          </a:p>
          <a:p>
            <a:pPr marL="342882" lvl="0" indent="-342882" algn="l" rtl="0">
              <a:spcBef>
                <a:spcPts val="640"/>
              </a:spcBef>
              <a:spcAft>
                <a:spcPts val="0"/>
              </a:spcAft>
              <a:buSzPts val="3200"/>
              <a:buChar char="▪"/>
            </a:pPr>
            <a:r>
              <a:rPr lang="en-US" sz="2800" dirty="0"/>
              <a:t>If 			        very positive, then want probability going to 1</a:t>
            </a:r>
            <a:endParaRPr sz="2800" dirty="0"/>
          </a:p>
          <a:p>
            <a:pPr marL="342882" lvl="0" indent="-342882" algn="l" rtl="0">
              <a:spcBef>
                <a:spcPts val="640"/>
              </a:spcBef>
              <a:spcAft>
                <a:spcPts val="0"/>
              </a:spcAft>
              <a:buSzPts val="3200"/>
              <a:buChar char="▪"/>
            </a:pPr>
            <a:r>
              <a:rPr lang="en-US" sz="2800" dirty="0"/>
              <a:t>If  			        very negative, then want probability going to 0</a:t>
            </a:r>
            <a:endParaRPr sz="2800" dirty="0"/>
          </a:p>
          <a:p>
            <a:pPr marL="342882" lvl="0" indent="-139682" algn="l" rtl="0">
              <a:spcBef>
                <a:spcPts val="640"/>
              </a:spcBef>
              <a:spcAft>
                <a:spcPts val="0"/>
              </a:spcAft>
              <a:buSzPts val="3200"/>
              <a:buNone/>
            </a:pPr>
            <a:endParaRPr sz="2800" dirty="0"/>
          </a:p>
          <a:p>
            <a:pPr marL="342882" lvl="0" indent="-342882" algn="l" rtl="0">
              <a:spcBef>
                <a:spcPts val="640"/>
              </a:spcBef>
              <a:spcAft>
                <a:spcPts val="0"/>
              </a:spcAft>
              <a:buSzPts val="3200"/>
              <a:buChar char="▪"/>
            </a:pPr>
            <a:r>
              <a:rPr lang="en-US" sz="2800" dirty="0"/>
              <a:t>Sigmoid function</a:t>
            </a:r>
            <a:endParaRPr sz="2800" dirty="0"/>
          </a:p>
        </p:txBody>
      </p:sp>
      <p:pic>
        <p:nvPicPr>
          <p:cNvPr id="125" name="Google Shape;125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96000" y="3676223"/>
            <a:ext cx="4499765" cy="29936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73327" y="2139824"/>
            <a:ext cx="1755673" cy="3530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73327" y="2743200"/>
            <a:ext cx="1755673" cy="3530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596235" y="4684096"/>
            <a:ext cx="2997200" cy="9779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38214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BE954-ADA9-6448-A268-518C26D3A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Neural Network Architectures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FE5233-D858-8744-B4EB-ABBE78BB61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Exploration of different neural network architectures</a:t>
            </a:r>
          </a:p>
          <a:p>
            <a:pPr lvl="1"/>
            <a:r>
              <a:rPr lang="en-US" dirty="0" err="1"/>
              <a:t>ResNet</a:t>
            </a:r>
            <a:r>
              <a:rPr lang="en-US" dirty="0"/>
              <a:t>: residual networks</a:t>
            </a:r>
          </a:p>
          <a:p>
            <a:pPr lvl="1"/>
            <a:r>
              <a:rPr lang="en-US" dirty="0"/>
              <a:t>Networks with attention</a:t>
            </a:r>
          </a:p>
          <a:p>
            <a:pPr lvl="1"/>
            <a:r>
              <a:rPr lang="en-US" dirty="0"/>
              <a:t>Transformer networks</a:t>
            </a:r>
          </a:p>
          <a:p>
            <a:r>
              <a:rPr lang="en-US" dirty="0"/>
              <a:t>Neural network architecture search</a:t>
            </a:r>
          </a:p>
          <a:p>
            <a:r>
              <a:rPr lang="en-US" dirty="0"/>
              <a:t>Really large models</a:t>
            </a:r>
          </a:p>
          <a:p>
            <a:pPr lvl="1"/>
            <a:r>
              <a:rPr lang="en-US" dirty="0"/>
              <a:t>GPT2, GPT3</a:t>
            </a:r>
          </a:p>
          <a:p>
            <a:pPr lvl="1"/>
            <a:r>
              <a:rPr lang="en-US" dirty="0"/>
              <a:t>CLIP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B7D564-A759-1045-87AF-DC10EB882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91A05A8-D087-49F8-A68B-53BB47A7E6BF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3944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3CCC70-A26C-5D4A-9B06-A77997CDD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57ED81-4EB1-1441-B69E-16BF654CFF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91A05A8-D087-49F8-A68B-53BB47A7E6BF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ADCEDD-D041-354A-A628-26B5F64506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2957" y="0"/>
            <a:ext cx="50460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7325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77CD34-4716-3244-8534-3E263B044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C4EBB3-EBCA-9541-AF11-51C1B3772E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91A05A8-D087-49F8-A68B-53BB47A7E6BF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5B8936-456D-3C4A-A356-A4B688F1C5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9" y="1539428"/>
            <a:ext cx="12192000" cy="214198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C7B4027-6F53-2F47-85E8-FE417C1FF7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1533" y="2996848"/>
            <a:ext cx="4182679" cy="3489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8423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4"/>
          <p:cNvSpPr txBox="1">
            <a:spLocks noGrp="1"/>
          </p:cNvSpPr>
          <p:nvPr>
            <p:ph type="title"/>
          </p:nvPr>
        </p:nvSpPr>
        <p:spPr>
          <a:xfrm>
            <a:off x="0" y="-25400"/>
            <a:ext cx="12192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Recap: Maximum Likelihood Estimation for Logistic Regression</a:t>
            </a:r>
            <a:endParaRPr sz="3200" dirty="0"/>
          </a:p>
        </p:txBody>
      </p:sp>
      <p:sp>
        <p:nvSpPr>
          <p:cNvPr id="135" name="Google Shape;135;p4"/>
          <p:cNvSpPr txBox="1">
            <a:spLocks noGrp="1"/>
          </p:cNvSpPr>
          <p:nvPr>
            <p:ph type="body" idx="1"/>
          </p:nvPr>
        </p:nvSpPr>
        <p:spPr>
          <a:xfrm>
            <a:off x="406400" y="1397001"/>
            <a:ext cx="11379200" cy="2184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882" lvl="0" indent="-342882" algn="l" rtl="0">
              <a:spcBef>
                <a:spcPts val="0"/>
              </a:spcBef>
              <a:spcAft>
                <a:spcPts val="0"/>
              </a:spcAft>
              <a:buSzPts val="3200"/>
              <a:buChar char="▪"/>
            </a:pPr>
            <a:r>
              <a:rPr lang="en-US"/>
              <a:t>Maximum likelihood estimation:</a:t>
            </a:r>
            <a:endParaRPr/>
          </a:p>
          <a:p>
            <a:pPr marL="342882" lvl="0" indent="-139682" algn="l" rtl="0">
              <a:spcBef>
                <a:spcPts val="640"/>
              </a:spcBef>
              <a:spcAft>
                <a:spcPts val="0"/>
              </a:spcAft>
              <a:buSzPts val="3200"/>
              <a:buNone/>
            </a:pPr>
            <a:endParaRPr/>
          </a:p>
          <a:p>
            <a:pPr marL="342882" lvl="0" indent="-139682" algn="l" rtl="0">
              <a:spcBef>
                <a:spcPts val="640"/>
              </a:spcBef>
              <a:spcAft>
                <a:spcPts val="0"/>
              </a:spcAft>
              <a:buSzPts val="3200"/>
              <a:buNone/>
            </a:pPr>
            <a:endParaRPr/>
          </a:p>
          <a:p>
            <a:pPr marL="2514474" lvl="5" indent="-101588" algn="l" rtl="0">
              <a:spcBef>
                <a:spcPts val="40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SzPts val="3200"/>
              <a:buNone/>
            </a:pPr>
            <a:endParaRPr/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SzPts val="3200"/>
              <a:buNone/>
            </a:pPr>
            <a:r>
              <a:rPr lang="en-US"/>
              <a:t>with:</a:t>
            </a:r>
            <a:endParaRPr/>
          </a:p>
          <a:p>
            <a:pPr marL="342882" lvl="0" indent="-139682" algn="l" rtl="0">
              <a:spcBef>
                <a:spcPts val="640"/>
              </a:spcBef>
              <a:spcAft>
                <a:spcPts val="0"/>
              </a:spcAft>
              <a:buSzPts val="3200"/>
              <a:buNone/>
            </a:pPr>
            <a:endParaRPr/>
          </a:p>
        </p:txBody>
      </p:sp>
      <p:pic>
        <p:nvPicPr>
          <p:cNvPr id="136" name="Google Shape;136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36700" y="2438400"/>
            <a:ext cx="8140700" cy="99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86000" y="3810000"/>
            <a:ext cx="8153400" cy="21717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44109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1"/>
          <p:cNvSpPr txBox="1">
            <a:spLocks noGrp="1"/>
          </p:cNvSpPr>
          <p:nvPr>
            <p:ph type="title"/>
          </p:nvPr>
        </p:nvSpPr>
        <p:spPr>
          <a:xfrm>
            <a:off x="0" y="-25400"/>
            <a:ext cx="12192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Recap: Gradient Ascent</a:t>
            </a:r>
            <a:endParaRPr dirty="0"/>
          </a:p>
        </p:txBody>
      </p:sp>
      <p:sp>
        <p:nvSpPr>
          <p:cNvPr id="221" name="Google Shape;221;p11"/>
          <p:cNvSpPr txBox="1">
            <a:spLocks noGrp="1"/>
          </p:cNvSpPr>
          <p:nvPr>
            <p:ph type="body" idx="1"/>
          </p:nvPr>
        </p:nvSpPr>
        <p:spPr>
          <a:xfrm>
            <a:off x="406400" y="1397001"/>
            <a:ext cx="11023600" cy="4729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882" lvl="0" indent="-342882" algn="l" rtl="0">
              <a:spcBef>
                <a:spcPts val="0"/>
              </a:spcBef>
              <a:spcAft>
                <a:spcPts val="0"/>
              </a:spcAft>
              <a:buSzPts val="2800"/>
              <a:buChar char="▪"/>
            </a:pPr>
            <a:r>
              <a:rPr lang="en-US" sz="2800"/>
              <a:t>Perform update in uphill direction for each coordinate</a:t>
            </a:r>
            <a:endParaRPr/>
          </a:p>
          <a:p>
            <a:pPr marL="342882" lvl="0" indent="-342882" algn="l" rtl="0">
              <a:spcBef>
                <a:spcPts val="560"/>
              </a:spcBef>
              <a:spcAft>
                <a:spcPts val="0"/>
              </a:spcAft>
              <a:buSzPts val="2800"/>
              <a:buChar char="▪"/>
            </a:pPr>
            <a:r>
              <a:rPr lang="en-US" sz="2800"/>
              <a:t>The steeper the slope (i.e. the higher the derivative) the bigger the step for that coordinate</a:t>
            </a:r>
            <a:endParaRPr/>
          </a:p>
          <a:p>
            <a:pPr marL="2057298" lvl="4" indent="-190489" algn="l" rtl="0">
              <a:spcBef>
                <a:spcPts val="120"/>
              </a:spcBef>
              <a:spcAft>
                <a:spcPts val="0"/>
              </a:spcAft>
              <a:buSzPts val="600"/>
              <a:buNone/>
            </a:pPr>
            <a:endParaRPr sz="600"/>
          </a:p>
          <a:p>
            <a:pPr marL="342882" lvl="0" indent="-342882" algn="l" rtl="0">
              <a:spcBef>
                <a:spcPts val="560"/>
              </a:spcBef>
              <a:spcAft>
                <a:spcPts val="0"/>
              </a:spcAft>
              <a:buSzPts val="2800"/>
              <a:buChar char="▪"/>
            </a:pPr>
            <a:r>
              <a:rPr lang="en-US" sz="2800"/>
              <a:t>E.g., consider: </a:t>
            </a:r>
            <a:endParaRPr/>
          </a:p>
          <a:p>
            <a:pPr marL="1142942" lvl="2" indent="-101588" algn="l" rtl="0">
              <a:spcBef>
                <a:spcPts val="400"/>
              </a:spcBef>
              <a:spcAft>
                <a:spcPts val="0"/>
              </a:spcAft>
              <a:buSzPts val="2000"/>
              <a:buNone/>
            </a:pPr>
            <a:endParaRPr sz="2000"/>
          </a:p>
          <a:p>
            <a:pPr marL="1142942" lvl="2" indent="-228588" algn="l" rtl="0">
              <a:spcBef>
                <a:spcPts val="480"/>
              </a:spcBef>
              <a:spcAft>
                <a:spcPts val="0"/>
              </a:spcAft>
              <a:buSzPts val="2400"/>
              <a:buChar char="▪"/>
            </a:pPr>
            <a:r>
              <a:rPr lang="en-US"/>
              <a:t>  Updates:</a:t>
            </a:r>
            <a:endParaRPr/>
          </a:p>
          <a:p>
            <a:pPr marL="1142942" lvl="2" indent="-101588" algn="l" rtl="0">
              <a:spcBef>
                <a:spcPts val="400"/>
              </a:spcBef>
              <a:spcAft>
                <a:spcPts val="0"/>
              </a:spcAft>
              <a:buSzPts val="2000"/>
              <a:buNone/>
            </a:pPr>
            <a:endParaRPr sz="2000"/>
          </a:p>
        </p:txBody>
      </p:sp>
      <p:pic>
        <p:nvPicPr>
          <p:cNvPr id="222" name="Google Shape;222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76600" y="3040653"/>
            <a:ext cx="1500909" cy="3883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76400" y="5323123"/>
            <a:ext cx="4150639" cy="772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1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767560" y="4301683"/>
            <a:ext cx="4150639" cy="772877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11"/>
          <p:cNvSpPr txBox="1"/>
          <p:nvPr/>
        </p:nvSpPr>
        <p:spPr>
          <a:xfrm>
            <a:off x="6408345" y="3840278"/>
            <a:ext cx="5029200" cy="2468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742913" marR="0" lvl="1" indent="-285736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▪"/>
            </a:pPr>
            <a:r>
              <a:rPr lang="en-US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Updates in vector notation:</a:t>
            </a:r>
            <a:endParaRPr/>
          </a:p>
          <a:p>
            <a:pPr marL="742913" marR="0" lvl="1" indent="-133336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42913" marR="0" lvl="1" indent="-133336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42913" marR="0" lvl="1" indent="-133336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176" marR="0" lvl="1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with:</a:t>
            </a:r>
            <a:endParaRPr sz="2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6" name="Google Shape;226;p1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772400" y="4632052"/>
            <a:ext cx="2888532" cy="320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1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153400" y="5456736"/>
            <a:ext cx="2294022" cy="781401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11"/>
          <p:cNvSpPr txBox="1"/>
          <p:nvPr/>
        </p:nvSpPr>
        <p:spPr>
          <a:xfrm>
            <a:off x="10818449" y="5633315"/>
            <a:ext cx="1258678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gradient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065795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25"/>
          <p:cNvSpPr txBox="1">
            <a:spLocks noGrp="1"/>
          </p:cNvSpPr>
          <p:nvPr>
            <p:ph type="title"/>
          </p:nvPr>
        </p:nvSpPr>
        <p:spPr>
          <a:xfrm>
            <a:off x="0" y="-25400"/>
            <a:ext cx="12192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Recap: Neural Networks</a:t>
            </a:r>
            <a:endParaRPr dirty="0"/>
          </a:p>
        </p:txBody>
      </p:sp>
      <p:sp>
        <p:nvSpPr>
          <p:cNvPr id="533" name="Google Shape;533;p25"/>
          <p:cNvSpPr/>
          <p:nvPr/>
        </p:nvSpPr>
        <p:spPr>
          <a:xfrm>
            <a:off x="9122032" y="2110587"/>
            <a:ext cx="609600" cy="609600"/>
          </a:xfrm>
          <a:prstGeom prst="ellipse">
            <a:avLst/>
          </a:prstGeom>
          <a:noFill/>
          <a:ln w="25400" cap="flat" cmpd="sng">
            <a:solidFill>
              <a:srgbClr val="88A3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aseline="-25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4" name="Google Shape;534;p25"/>
          <p:cNvSpPr/>
          <p:nvPr/>
        </p:nvSpPr>
        <p:spPr>
          <a:xfrm>
            <a:off x="9122032" y="3001967"/>
            <a:ext cx="609600" cy="609600"/>
          </a:xfrm>
          <a:prstGeom prst="ellipse">
            <a:avLst/>
          </a:prstGeom>
          <a:noFill/>
          <a:ln w="25400" cap="flat" cmpd="sng">
            <a:solidFill>
              <a:srgbClr val="88A3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aseline="-25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5" name="Google Shape;535;p25"/>
          <p:cNvSpPr/>
          <p:nvPr/>
        </p:nvSpPr>
        <p:spPr>
          <a:xfrm>
            <a:off x="9122032" y="3890968"/>
            <a:ext cx="609600" cy="609600"/>
          </a:xfrm>
          <a:prstGeom prst="ellipse">
            <a:avLst/>
          </a:prstGeom>
          <a:noFill/>
          <a:ln w="25400" cap="flat" cmpd="sng">
            <a:solidFill>
              <a:srgbClr val="88A3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aseline="-25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6" name="Google Shape;536;p25"/>
          <p:cNvSpPr/>
          <p:nvPr/>
        </p:nvSpPr>
        <p:spPr>
          <a:xfrm>
            <a:off x="7064632" y="1678784"/>
            <a:ext cx="609600" cy="609600"/>
          </a:xfrm>
          <a:prstGeom prst="ellipse">
            <a:avLst/>
          </a:prstGeom>
          <a:noFill/>
          <a:ln w="25400" cap="flat" cmpd="sng">
            <a:solidFill>
              <a:srgbClr val="88A3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7" name="Google Shape;537;p25"/>
          <p:cNvSpPr/>
          <p:nvPr/>
        </p:nvSpPr>
        <p:spPr>
          <a:xfrm>
            <a:off x="7064632" y="2415383"/>
            <a:ext cx="609600" cy="609600"/>
          </a:xfrm>
          <a:prstGeom prst="ellipse">
            <a:avLst/>
          </a:prstGeom>
          <a:noFill/>
          <a:ln w="25400" cap="flat" cmpd="sng">
            <a:solidFill>
              <a:srgbClr val="88A3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8" name="Google Shape;538;p25"/>
          <p:cNvSpPr/>
          <p:nvPr/>
        </p:nvSpPr>
        <p:spPr>
          <a:xfrm>
            <a:off x="7064632" y="3151982"/>
            <a:ext cx="609600" cy="609600"/>
          </a:xfrm>
          <a:prstGeom prst="ellipse">
            <a:avLst/>
          </a:prstGeom>
          <a:noFill/>
          <a:ln w="25400" cap="flat" cmpd="sng">
            <a:solidFill>
              <a:srgbClr val="88A3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9" name="Google Shape;539;p25"/>
          <p:cNvSpPr/>
          <p:nvPr/>
        </p:nvSpPr>
        <p:spPr>
          <a:xfrm>
            <a:off x="7064632" y="4500568"/>
            <a:ext cx="609600" cy="609600"/>
          </a:xfrm>
          <a:prstGeom prst="ellipse">
            <a:avLst/>
          </a:prstGeom>
          <a:noFill/>
          <a:ln w="25400" cap="flat" cmpd="sng">
            <a:solidFill>
              <a:srgbClr val="88A3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40" name="Google Shape;540;p25"/>
          <p:cNvCxnSpPr>
            <a:stCxn id="536" idx="6"/>
            <a:endCxn id="533" idx="2"/>
          </p:cNvCxnSpPr>
          <p:nvPr/>
        </p:nvCxnSpPr>
        <p:spPr>
          <a:xfrm>
            <a:off x="7674232" y="1983584"/>
            <a:ext cx="1447800" cy="431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541" name="Google Shape;541;p25"/>
          <p:cNvSpPr txBox="1"/>
          <p:nvPr/>
        </p:nvSpPr>
        <p:spPr>
          <a:xfrm>
            <a:off x="15522766" y="2996588"/>
            <a:ext cx="184731" cy="369332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42" name="Google Shape;542;p25"/>
          <p:cNvCxnSpPr>
            <a:stCxn id="536" idx="6"/>
            <a:endCxn id="535" idx="2"/>
          </p:cNvCxnSpPr>
          <p:nvPr/>
        </p:nvCxnSpPr>
        <p:spPr>
          <a:xfrm>
            <a:off x="7674232" y="1983584"/>
            <a:ext cx="1447800" cy="2212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43" name="Google Shape;543;p25"/>
          <p:cNvCxnSpPr>
            <a:stCxn id="537" idx="6"/>
            <a:endCxn id="535" idx="2"/>
          </p:cNvCxnSpPr>
          <p:nvPr/>
        </p:nvCxnSpPr>
        <p:spPr>
          <a:xfrm>
            <a:off x="7674232" y="2720183"/>
            <a:ext cx="1447800" cy="1475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44" name="Google Shape;544;p25"/>
          <p:cNvCxnSpPr>
            <a:stCxn id="538" idx="6"/>
          </p:cNvCxnSpPr>
          <p:nvPr/>
        </p:nvCxnSpPr>
        <p:spPr>
          <a:xfrm>
            <a:off x="7674232" y="3456782"/>
            <a:ext cx="1447800" cy="738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45" name="Google Shape;545;p25"/>
          <p:cNvCxnSpPr>
            <a:stCxn id="539" idx="6"/>
            <a:endCxn id="535" idx="2"/>
          </p:cNvCxnSpPr>
          <p:nvPr/>
        </p:nvCxnSpPr>
        <p:spPr>
          <a:xfrm rot="10800000" flipH="1">
            <a:off x="7674232" y="4195768"/>
            <a:ext cx="1447800" cy="609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46" name="Google Shape;546;p25"/>
          <p:cNvCxnSpPr>
            <a:stCxn id="536" idx="6"/>
            <a:endCxn id="534" idx="2"/>
          </p:cNvCxnSpPr>
          <p:nvPr/>
        </p:nvCxnSpPr>
        <p:spPr>
          <a:xfrm>
            <a:off x="7674232" y="1983584"/>
            <a:ext cx="1447800" cy="1323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47" name="Google Shape;547;p25"/>
          <p:cNvCxnSpPr>
            <a:stCxn id="538" idx="6"/>
            <a:endCxn id="534" idx="2"/>
          </p:cNvCxnSpPr>
          <p:nvPr/>
        </p:nvCxnSpPr>
        <p:spPr>
          <a:xfrm rot="10800000" flipH="1">
            <a:off x="7674232" y="3306782"/>
            <a:ext cx="1447800" cy="150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48" name="Google Shape;548;p25"/>
          <p:cNvCxnSpPr>
            <a:stCxn id="538" idx="6"/>
            <a:endCxn id="533" idx="2"/>
          </p:cNvCxnSpPr>
          <p:nvPr/>
        </p:nvCxnSpPr>
        <p:spPr>
          <a:xfrm rot="10800000" flipH="1">
            <a:off x="7674232" y="2415482"/>
            <a:ext cx="1447800" cy="1041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49" name="Google Shape;549;p25"/>
          <p:cNvCxnSpPr>
            <a:stCxn id="537" idx="6"/>
            <a:endCxn id="533" idx="2"/>
          </p:cNvCxnSpPr>
          <p:nvPr/>
        </p:nvCxnSpPr>
        <p:spPr>
          <a:xfrm rot="10800000" flipH="1">
            <a:off x="7674232" y="2415383"/>
            <a:ext cx="1447800" cy="304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50" name="Google Shape;550;p25"/>
          <p:cNvCxnSpPr>
            <a:stCxn id="537" idx="6"/>
            <a:endCxn id="534" idx="2"/>
          </p:cNvCxnSpPr>
          <p:nvPr/>
        </p:nvCxnSpPr>
        <p:spPr>
          <a:xfrm>
            <a:off x="7674232" y="2720183"/>
            <a:ext cx="1447800" cy="586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51" name="Google Shape;551;p25"/>
          <p:cNvCxnSpPr>
            <a:stCxn id="539" idx="6"/>
            <a:endCxn id="534" idx="2"/>
          </p:cNvCxnSpPr>
          <p:nvPr/>
        </p:nvCxnSpPr>
        <p:spPr>
          <a:xfrm rot="10800000" flipH="1">
            <a:off x="7674232" y="3306868"/>
            <a:ext cx="1447800" cy="1498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52" name="Google Shape;552;p25"/>
          <p:cNvCxnSpPr>
            <a:stCxn id="539" idx="6"/>
            <a:endCxn id="533" idx="2"/>
          </p:cNvCxnSpPr>
          <p:nvPr/>
        </p:nvCxnSpPr>
        <p:spPr>
          <a:xfrm rot="10800000" flipH="1">
            <a:off x="7674232" y="2415268"/>
            <a:ext cx="1447800" cy="2390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553" name="Google Shape;553;p25"/>
          <p:cNvSpPr/>
          <p:nvPr/>
        </p:nvSpPr>
        <p:spPr>
          <a:xfrm>
            <a:off x="10170777" y="1857775"/>
            <a:ext cx="399055" cy="2897984"/>
          </a:xfrm>
          <a:prstGeom prst="rect">
            <a:avLst/>
          </a:prstGeom>
          <a:noFill/>
          <a:ln w="25400" cap="flat" cmpd="sng">
            <a:solidFill>
              <a:srgbClr val="88A3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54" name="Google Shape;554;p25"/>
          <p:cNvCxnSpPr>
            <a:stCxn id="533" idx="6"/>
          </p:cNvCxnSpPr>
          <p:nvPr/>
        </p:nvCxnSpPr>
        <p:spPr>
          <a:xfrm>
            <a:off x="9731632" y="2415387"/>
            <a:ext cx="439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55" name="Google Shape;555;p25"/>
          <p:cNvCxnSpPr>
            <a:stCxn id="534" idx="6"/>
            <a:endCxn id="553" idx="1"/>
          </p:cNvCxnSpPr>
          <p:nvPr/>
        </p:nvCxnSpPr>
        <p:spPr>
          <a:xfrm>
            <a:off x="9731632" y="3306767"/>
            <a:ext cx="439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56" name="Google Shape;556;p25"/>
          <p:cNvCxnSpPr/>
          <p:nvPr/>
        </p:nvCxnSpPr>
        <p:spPr>
          <a:xfrm>
            <a:off x="9731632" y="4166699"/>
            <a:ext cx="439145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57" name="Google Shape;557;p25"/>
          <p:cNvCxnSpPr/>
          <p:nvPr/>
        </p:nvCxnSpPr>
        <p:spPr>
          <a:xfrm>
            <a:off x="10569832" y="2437051"/>
            <a:ext cx="439145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58" name="Google Shape;558;p25"/>
          <p:cNvCxnSpPr/>
          <p:nvPr/>
        </p:nvCxnSpPr>
        <p:spPr>
          <a:xfrm>
            <a:off x="10569832" y="3328431"/>
            <a:ext cx="439145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59" name="Google Shape;559;p25"/>
          <p:cNvCxnSpPr/>
          <p:nvPr/>
        </p:nvCxnSpPr>
        <p:spPr>
          <a:xfrm>
            <a:off x="10569832" y="4188363"/>
            <a:ext cx="439145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560" name="Google Shape;560;p25"/>
          <p:cNvSpPr txBox="1"/>
          <p:nvPr/>
        </p:nvSpPr>
        <p:spPr>
          <a:xfrm>
            <a:off x="10221270" y="2213256"/>
            <a:ext cx="252776" cy="203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softmax</a:t>
            </a:r>
            <a:endParaRPr sz="1800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  <p:pic>
        <p:nvPicPr>
          <p:cNvPr id="561" name="Google Shape;561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242588" y="2187485"/>
            <a:ext cx="2375244" cy="41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2" name="Google Shape;562;p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255632" y="3092859"/>
            <a:ext cx="2375244" cy="41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3" name="Google Shape;563;p2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255632" y="3938600"/>
            <a:ext cx="2612768" cy="456197"/>
          </a:xfrm>
          <a:prstGeom prst="rect">
            <a:avLst/>
          </a:prstGeom>
          <a:noFill/>
          <a:ln>
            <a:noFill/>
          </a:ln>
        </p:spPr>
      </p:pic>
      <p:sp>
        <p:nvSpPr>
          <p:cNvPr id="564" name="Google Shape;564;p25"/>
          <p:cNvSpPr txBox="1"/>
          <p:nvPr/>
        </p:nvSpPr>
        <p:spPr>
          <a:xfrm>
            <a:off x="7162800" y="3964784"/>
            <a:ext cx="41549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endParaRPr/>
          </a:p>
        </p:txBody>
      </p:sp>
      <p:sp>
        <p:nvSpPr>
          <p:cNvPr id="565" name="Google Shape;565;p25"/>
          <p:cNvSpPr/>
          <p:nvPr/>
        </p:nvSpPr>
        <p:spPr>
          <a:xfrm>
            <a:off x="152400" y="1678784"/>
            <a:ext cx="609600" cy="609600"/>
          </a:xfrm>
          <a:prstGeom prst="ellipse">
            <a:avLst/>
          </a:prstGeom>
          <a:noFill/>
          <a:ln w="25400" cap="flat" cmpd="sng">
            <a:solidFill>
              <a:srgbClr val="88A3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lang="en-US" sz="2000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6" name="Google Shape;566;p25"/>
          <p:cNvSpPr/>
          <p:nvPr/>
        </p:nvSpPr>
        <p:spPr>
          <a:xfrm>
            <a:off x="152400" y="2415383"/>
            <a:ext cx="609600" cy="609600"/>
          </a:xfrm>
          <a:prstGeom prst="ellipse">
            <a:avLst/>
          </a:prstGeom>
          <a:noFill/>
          <a:ln w="25400" cap="flat" cmpd="sng">
            <a:solidFill>
              <a:srgbClr val="88A3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lang="en-US" sz="2000" baseline="-25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20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7" name="Google Shape;567;p25"/>
          <p:cNvSpPr/>
          <p:nvPr/>
        </p:nvSpPr>
        <p:spPr>
          <a:xfrm>
            <a:off x="152400" y="3151982"/>
            <a:ext cx="609600" cy="609600"/>
          </a:xfrm>
          <a:prstGeom prst="ellipse">
            <a:avLst/>
          </a:prstGeom>
          <a:noFill/>
          <a:ln w="25400" cap="flat" cmpd="sng">
            <a:solidFill>
              <a:srgbClr val="88A3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lang="en-US" sz="2000" baseline="-25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20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8" name="Google Shape;568;p25"/>
          <p:cNvSpPr/>
          <p:nvPr/>
        </p:nvSpPr>
        <p:spPr>
          <a:xfrm>
            <a:off x="152400" y="4500568"/>
            <a:ext cx="609600" cy="609600"/>
          </a:xfrm>
          <a:prstGeom prst="ellipse">
            <a:avLst/>
          </a:prstGeom>
          <a:noFill/>
          <a:ln w="25400" cap="flat" cmpd="sng">
            <a:solidFill>
              <a:srgbClr val="88A3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lang="en-US" sz="2000" baseline="-25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9" name="Google Shape;569;p25"/>
          <p:cNvSpPr txBox="1"/>
          <p:nvPr/>
        </p:nvSpPr>
        <p:spPr>
          <a:xfrm>
            <a:off x="228600" y="3900252"/>
            <a:ext cx="41549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endParaRPr/>
          </a:p>
        </p:txBody>
      </p:sp>
      <p:sp>
        <p:nvSpPr>
          <p:cNvPr id="570" name="Google Shape;570;p25"/>
          <p:cNvSpPr/>
          <p:nvPr/>
        </p:nvSpPr>
        <p:spPr>
          <a:xfrm>
            <a:off x="1828800" y="1676400"/>
            <a:ext cx="609600" cy="609600"/>
          </a:xfrm>
          <a:prstGeom prst="ellipse">
            <a:avLst/>
          </a:prstGeom>
          <a:noFill/>
          <a:ln w="25400" cap="flat" cmpd="sng">
            <a:solidFill>
              <a:srgbClr val="88A3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1" name="Google Shape;571;p25"/>
          <p:cNvSpPr/>
          <p:nvPr/>
        </p:nvSpPr>
        <p:spPr>
          <a:xfrm>
            <a:off x="1828800" y="2412999"/>
            <a:ext cx="609600" cy="609600"/>
          </a:xfrm>
          <a:prstGeom prst="ellipse">
            <a:avLst/>
          </a:prstGeom>
          <a:noFill/>
          <a:ln w="25400" cap="flat" cmpd="sng">
            <a:solidFill>
              <a:srgbClr val="88A3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2" name="Google Shape;572;p25"/>
          <p:cNvSpPr/>
          <p:nvPr/>
        </p:nvSpPr>
        <p:spPr>
          <a:xfrm>
            <a:off x="1828800" y="3149598"/>
            <a:ext cx="609600" cy="609600"/>
          </a:xfrm>
          <a:prstGeom prst="ellipse">
            <a:avLst/>
          </a:prstGeom>
          <a:noFill/>
          <a:ln w="25400" cap="flat" cmpd="sng">
            <a:solidFill>
              <a:srgbClr val="88A3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3" name="Google Shape;573;p25"/>
          <p:cNvSpPr/>
          <p:nvPr/>
        </p:nvSpPr>
        <p:spPr>
          <a:xfrm>
            <a:off x="1828800" y="4498184"/>
            <a:ext cx="609600" cy="609600"/>
          </a:xfrm>
          <a:prstGeom prst="ellipse">
            <a:avLst/>
          </a:prstGeom>
          <a:noFill/>
          <a:ln w="25400" cap="flat" cmpd="sng">
            <a:solidFill>
              <a:srgbClr val="88A3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4" name="Google Shape;574;p25"/>
          <p:cNvSpPr txBox="1"/>
          <p:nvPr/>
        </p:nvSpPr>
        <p:spPr>
          <a:xfrm>
            <a:off x="1905000" y="3897868"/>
            <a:ext cx="41549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endParaRPr/>
          </a:p>
        </p:txBody>
      </p:sp>
      <p:sp>
        <p:nvSpPr>
          <p:cNvPr id="575" name="Google Shape;575;p25"/>
          <p:cNvSpPr/>
          <p:nvPr/>
        </p:nvSpPr>
        <p:spPr>
          <a:xfrm>
            <a:off x="3505200" y="1678784"/>
            <a:ext cx="609600" cy="609600"/>
          </a:xfrm>
          <a:prstGeom prst="ellipse">
            <a:avLst/>
          </a:prstGeom>
          <a:noFill/>
          <a:ln w="25400" cap="flat" cmpd="sng">
            <a:solidFill>
              <a:srgbClr val="88A3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6" name="Google Shape;576;p25"/>
          <p:cNvSpPr/>
          <p:nvPr/>
        </p:nvSpPr>
        <p:spPr>
          <a:xfrm>
            <a:off x="3505200" y="2415383"/>
            <a:ext cx="609600" cy="609600"/>
          </a:xfrm>
          <a:prstGeom prst="ellipse">
            <a:avLst/>
          </a:prstGeom>
          <a:noFill/>
          <a:ln w="25400" cap="flat" cmpd="sng">
            <a:solidFill>
              <a:srgbClr val="88A3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7" name="Google Shape;577;p25"/>
          <p:cNvSpPr/>
          <p:nvPr/>
        </p:nvSpPr>
        <p:spPr>
          <a:xfrm>
            <a:off x="3505200" y="3151982"/>
            <a:ext cx="609600" cy="609600"/>
          </a:xfrm>
          <a:prstGeom prst="ellipse">
            <a:avLst/>
          </a:prstGeom>
          <a:noFill/>
          <a:ln w="25400" cap="flat" cmpd="sng">
            <a:solidFill>
              <a:srgbClr val="88A3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8" name="Google Shape;578;p25"/>
          <p:cNvSpPr/>
          <p:nvPr/>
        </p:nvSpPr>
        <p:spPr>
          <a:xfrm>
            <a:off x="3505200" y="4500568"/>
            <a:ext cx="609600" cy="609600"/>
          </a:xfrm>
          <a:prstGeom prst="ellipse">
            <a:avLst/>
          </a:prstGeom>
          <a:noFill/>
          <a:ln w="25400" cap="flat" cmpd="sng">
            <a:solidFill>
              <a:srgbClr val="88A3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9" name="Google Shape;579;p25"/>
          <p:cNvSpPr txBox="1"/>
          <p:nvPr/>
        </p:nvSpPr>
        <p:spPr>
          <a:xfrm>
            <a:off x="3581400" y="3900252"/>
            <a:ext cx="41549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endParaRPr/>
          </a:p>
        </p:txBody>
      </p:sp>
      <p:sp>
        <p:nvSpPr>
          <p:cNvPr id="580" name="Google Shape;580;p25"/>
          <p:cNvSpPr/>
          <p:nvPr/>
        </p:nvSpPr>
        <p:spPr>
          <a:xfrm>
            <a:off x="5410200" y="1678784"/>
            <a:ext cx="609600" cy="609600"/>
          </a:xfrm>
          <a:prstGeom prst="ellipse">
            <a:avLst/>
          </a:prstGeom>
          <a:noFill/>
          <a:ln w="25400" cap="flat" cmpd="sng">
            <a:solidFill>
              <a:srgbClr val="88A3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1" name="Google Shape;581;p25"/>
          <p:cNvSpPr/>
          <p:nvPr/>
        </p:nvSpPr>
        <p:spPr>
          <a:xfrm>
            <a:off x="5410200" y="2415383"/>
            <a:ext cx="609600" cy="609600"/>
          </a:xfrm>
          <a:prstGeom prst="ellipse">
            <a:avLst/>
          </a:prstGeom>
          <a:noFill/>
          <a:ln w="25400" cap="flat" cmpd="sng">
            <a:solidFill>
              <a:srgbClr val="88A3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2" name="Google Shape;582;p25"/>
          <p:cNvSpPr/>
          <p:nvPr/>
        </p:nvSpPr>
        <p:spPr>
          <a:xfrm>
            <a:off x="5410200" y="3151982"/>
            <a:ext cx="609600" cy="609600"/>
          </a:xfrm>
          <a:prstGeom prst="ellipse">
            <a:avLst/>
          </a:prstGeom>
          <a:noFill/>
          <a:ln w="25400" cap="flat" cmpd="sng">
            <a:solidFill>
              <a:srgbClr val="88A3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3" name="Google Shape;583;p25"/>
          <p:cNvSpPr/>
          <p:nvPr/>
        </p:nvSpPr>
        <p:spPr>
          <a:xfrm>
            <a:off x="5410200" y="4500568"/>
            <a:ext cx="609600" cy="609600"/>
          </a:xfrm>
          <a:prstGeom prst="ellipse">
            <a:avLst/>
          </a:prstGeom>
          <a:noFill/>
          <a:ln w="25400" cap="flat" cmpd="sng">
            <a:solidFill>
              <a:srgbClr val="88A3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4" name="Google Shape;584;p25"/>
          <p:cNvSpPr txBox="1"/>
          <p:nvPr/>
        </p:nvSpPr>
        <p:spPr>
          <a:xfrm>
            <a:off x="5486400" y="3900252"/>
            <a:ext cx="41549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endParaRPr/>
          </a:p>
        </p:txBody>
      </p:sp>
      <p:pic>
        <p:nvPicPr>
          <p:cNvPr id="585" name="Google Shape;585;p2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989422" y="1791880"/>
            <a:ext cx="372778" cy="344104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" name="Google Shape;586;p2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947211" y="2530866"/>
            <a:ext cx="372778" cy="344104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" name="Google Shape;587;p25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969179" y="3300221"/>
            <a:ext cx="372778" cy="351272"/>
          </a:xfrm>
          <a:prstGeom prst="rect">
            <a:avLst/>
          </a:prstGeom>
          <a:noFill/>
          <a:ln>
            <a:noFill/>
          </a:ln>
        </p:spPr>
      </p:pic>
      <p:pic>
        <p:nvPicPr>
          <p:cNvPr id="588" name="Google Shape;588;p25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924641" y="4630281"/>
            <a:ext cx="462715" cy="345406"/>
          </a:xfrm>
          <a:prstGeom prst="rect">
            <a:avLst/>
          </a:prstGeom>
          <a:noFill/>
          <a:ln>
            <a:noFill/>
          </a:ln>
        </p:spPr>
      </p:pic>
      <p:pic>
        <p:nvPicPr>
          <p:cNvPr id="589" name="Google Shape;589;p25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7161933" y="4613010"/>
            <a:ext cx="537661" cy="379947"/>
          </a:xfrm>
          <a:prstGeom prst="rect">
            <a:avLst/>
          </a:prstGeom>
          <a:noFill/>
          <a:ln>
            <a:noFill/>
          </a:ln>
        </p:spPr>
      </p:pic>
      <p:pic>
        <p:nvPicPr>
          <p:cNvPr id="590" name="Google Shape;590;p25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3575885" y="4630281"/>
            <a:ext cx="462715" cy="345406"/>
          </a:xfrm>
          <a:prstGeom prst="rect">
            <a:avLst/>
          </a:prstGeom>
          <a:noFill/>
          <a:ln>
            <a:noFill/>
          </a:ln>
        </p:spPr>
      </p:pic>
      <p:pic>
        <p:nvPicPr>
          <p:cNvPr id="591" name="Google Shape;591;p25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3644565" y="1817269"/>
            <a:ext cx="372778" cy="344104"/>
          </a:xfrm>
          <a:prstGeom prst="rect">
            <a:avLst/>
          </a:prstGeom>
          <a:noFill/>
          <a:ln>
            <a:noFill/>
          </a:ln>
        </p:spPr>
      </p:pic>
      <p:pic>
        <p:nvPicPr>
          <p:cNvPr id="592" name="Google Shape;592;p25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3619467" y="2530866"/>
            <a:ext cx="372778" cy="344104"/>
          </a:xfrm>
          <a:prstGeom prst="rect">
            <a:avLst/>
          </a:prstGeom>
          <a:noFill/>
          <a:ln>
            <a:noFill/>
          </a:ln>
        </p:spPr>
      </p:pic>
      <p:pic>
        <p:nvPicPr>
          <p:cNvPr id="593" name="Google Shape;593;p25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3647260" y="3291039"/>
            <a:ext cx="338889" cy="319338"/>
          </a:xfrm>
          <a:prstGeom prst="rect">
            <a:avLst/>
          </a:prstGeom>
          <a:noFill/>
          <a:ln>
            <a:noFill/>
          </a:ln>
        </p:spPr>
      </p:pic>
      <p:pic>
        <p:nvPicPr>
          <p:cNvPr id="594" name="Google Shape;594;p25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7204502" y="3259105"/>
            <a:ext cx="394285" cy="351272"/>
          </a:xfrm>
          <a:prstGeom prst="rect">
            <a:avLst/>
          </a:prstGeom>
          <a:noFill/>
          <a:ln>
            <a:noFill/>
          </a:ln>
        </p:spPr>
      </p:pic>
      <p:pic>
        <p:nvPicPr>
          <p:cNvPr id="595" name="Google Shape;595;p25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7182785" y="2504765"/>
            <a:ext cx="433714" cy="378514"/>
          </a:xfrm>
          <a:prstGeom prst="rect">
            <a:avLst/>
          </a:prstGeom>
          <a:noFill/>
          <a:ln>
            <a:noFill/>
          </a:ln>
        </p:spPr>
      </p:pic>
      <p:pic>
        <p:nvPicPr>
          <p:cNvPr id="596" name="Google Shape;596;p25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7194257" y="1803124"/>
            <a:ext cx="394285" cy="344104"/>
          </a:xfrm>
          <a:prstGeom prst="rect">
            <a:avLst/>
          </a:prstGeom>
          <a:noFill/>
          <a:ln>
            <a:noFill/>
          </a:ln>
        </p:spPr>
      </p:pic>
      <p:pic>
        <p:nvPicPr>
          <p:cNvPr id="597" name="Google Shape;597;p25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9200742" y="2286104"/>
            <a:ext cx="554762" cy="258531"/>
          </a:xfrm>
          <a:prstGeom prst="rect">
            <a:avLst/>
          </a:prstGeom>
          <a:noFill/>
          <a:ln>
            <a:noFill/>
          </a:ln>
        </p:spPr>
      </p:pic>
      <p:pic>
        <p:nvPicPr>
          <p:cNvPr id="598" name="Google Shape;598;p25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9193513" y="3199165"/>
            <a:ext cx="554762" cy="258531"/>
          </a:xfrm>
          <a:prstGeom prst="rect">
            <a:avLst/>
          </a:prstGeom>
          <a:noFill/>
          <a:ln>
            <a:noFill/>
          </a:ln>
        </p:spPr>
      </p:pic>
      <p:pic>
        <p:nvPicPr>
          <p:cNvPr id="599" name="Google Shape;599;p25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9198838" y="4073494"/>
            <a:ext cx="554762" cy="26391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0" name="Google Shape;600;p25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5486400" y="3319869"/>
            <a:ext cx="490130" cy="26391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1" name="Google Shape;601;p25"/>
          <p:cNvPicPr preferRelativeResize="0"/>
          <p:nvPr/>
        </p:nvPicPr>
        <p:blipFill rotWithShape="1">
          <a:blip r:embed="rId22">
            <a:alphaModFix/>
          </a:blip>
          <a:srcRect/>
          <a:stretch/>
        </p:blipFill>
        <p:spPr>
          <a:xfrm>
            <a:off x="5486400" y="2639453"/>
            <a:ext cx="490130" cy="258531"/>
          </a:xfrm>
          <a:prstGeom prst="rect">
            <a:avLst/>
          </a:prstGeom>
          <a:noFill/>
          <a:ln>
            <a:noFill/>
          </a:ln>
        </p:spPr>
      </p:pic>
      <p:pic>
        <p:nvPicPr>
          <p:cNvPr id="602" name="Google Shape;602;p25"/>
          <p:cNvPicPr preferRelativeResize="0"/>
          <p:nvPr/>
        </p:nvPicPr>
        <p:blipFill rotWithShape="1">
          <a:blip r:embed="rId23">
            <a:alphaModFix/>
          </a:blip>
          <a:srcRect/>
          <a:stretch/>
        </p:blipFill>
        <p:spPr>
          <a:xfrm>
            <a:off x="5510905" y="1877453"/>
            <a:ext cx="490130" cy="258531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25"/>
          <p:cNvPicPr preferRelativeResize="0"/>
          <p:nvPr/>
        </p:nvPicPr>
        <p:blipFill rotWithShape="1">
          <a:blip r:embed="rId24">
            <a:alphaModFix/>
          </a:blip>
          <a:srcRect/>
          <a:stretch/>
        </p:blipFill>
        <p:spPr>
          <a:xfrm>
            <a:off x="5477153" y="4739771"/>
            <a:ext cx="471835" cy="23591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04" name="Google Shape;604;p25"/>
          <p:cNvCxnSpPr>
            <a:stCxn id="565" idx="6"/>
            <a:endCxn id="570" idx="2"/>
          </p:cNvCxnSpPr>
          <p:nvPr/>
        </p:nvCxnSpPr>
        <p:spPr>
          <a:xfrm rot="10800000" flipH="1">
            <a:off x="762000" y="1981184"/>
            <a:ext cx="1066800" cy="2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605" name="Google Shape;605;p25"/>
          <p:cNvCxnSpPr>
            <a:stCxn id="565" idx="6"/>
            <a:endCxn id="571" idx="2"/>
          </p:cNvCxnSpPr>
          <p:nvPr/>
        </p:nvCxnSpPr>
        <p:spPr>
          <a:xfrm>
            <a:off x="762000" y="1983584"/>
            <a:ext cx="1066800" cy="734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606" name="Google Shape;606;p25"/>
          <p:cNvCxnSpPr>
            <a:stCxn id="565" idx="6"/>
            <a:endCxn id="572" idx="2"/>
          </p:cNvCxnSpPr>
          <p:nvPr/>
        </p:nvCxnSpPr>
        <p:spPr>
          <a:xfrm>
            <a:off x="762000" y="1983584"/>
            <a:ext cx="1066800" cy="1470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607" name="Google Shape;607;p25"/>
          <p:cNvCxnSpPr>
            <a:stCxn id="565" idx="6"/>
            <a:endCxn id="573" idx="2"/>
          </p:cNvCxnSpPr>
          <p:nvPr/>
        </p:nvCxnSpPr>
        <p:spPr>
          <a:xfrm>
            <a:off x="762000" y="1983584"/>
            <a:ext cx="1066800" cy="2819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608" name="Google Shape;608;p25"/>
          <p:cNvCxnSpPr>
            <a:stCxn id="566" idx="6"/>
            <a:endCxn id="570" idx="2"/>
          </p:cNvCxnSpPr>
          <p:nvPr/>
        </p:nvCxnSpPr>
        <p:spPr>
          <a:xfrm rot="10800000" flipH="1">
            <a:off x="762000" y="1981283"/>
            <a:ext cx="1066800" cy="738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609" name="Google Shape;609;p25"/>
          <p:cNvCxnSpPr>
            <a:stCxn id="566" idx="6"/>
            <a:endCxn id="573" idx="2"/>
          </p:cNvCxnSpPr>
          <p:nvPr/>
        </p:nvCxnSpPr>
        <p:spPr>
          <a:xfrm>
            <a:off x="762000" y="2720183"/>
            <a:ext cx="1066800" cy="2082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610" name="Google Shape;610;p25"/>
          <p:cNvCxnSpPr>
            <a:stCxn id="567" idx="6"/>
            <a:endCxn id="572" idx="2"/>
          </p:cNvCxnSpPr>
          <p:nvPr/>
        </p:nvCxnSpPr>
        <p:spPr>
          <a:xfrm rot="10800000" flipH="1">
            <a:off x="762000" y="3454382"/>
            <a:ext cx="1066800" cy="2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611" name="Google Shape;611;p25"/>
          <p:cNvCxnSpPr>
            <a:stCxn id="566" idx="6"/>
            <a:endCxn id="571" idx="2"/>
          </p:cNvCxnSpPr>
          <p:nvPr/>
        </p:nvCxnSpPr>
        <p:spPr>
          <a:xfrm rot="10800000" flipH="1">
            <a:off x="762000" y="2717783"/>
            <a:ext cx="1066800" cy="2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612" name="Google Shape;612;p25"/>
          <p:cNvCxnSpPr>
            <a:stCxn id="566" idx="6"/>
            <a:endCxn id="572" idx="2"/>
          </p:cNvCxnSpPr>
          <p:nvPr/>
        </p:nvCxnSpPr>
        <p:spPr>
          <a:xfrm>
            <a:off x="762000" y="2720183"/>
            <a:ext cx="1066800" cy="734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613" name="Google Shape;613;p25"/>
          <p:cNvCxnSpPr>
            <a:stCxn id="567" idx="6"/>
            <a:endCxn id="573" idx="2"/>
          </p:cNvCxnSpPr>
          <p:nvPr/>
        </p:nvCxnSpPr>
        <p:spPr>
          <a:xfrm>
            <a:off x="762000" y="3456782"/>
            <a:ext cx="1066800" cy="1346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614" name="Google Shape;614;p25"/>
          <p:cNvCxnSpPr>
            <a:stCxn id="567" idx="6"/>
            <a:endCxn id="571" idx="2"/>
          </p:cNvCxnSpPr>
          <p:nvPr/>
        </p:nvCxnSpPr>
        <p:spPr>
          <a:xfrm rot="10800000" flipH="1">
            <a:off x="762000" y="2717882"/>
            <a:ext cx="1066800" cy="738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615" name="Google Shape;615;p25"/>
          <p:cNvCxnSpPr>
            <a:stCxn id="567" idx="6"/>
            <a:endCxn id="570" idx="2"/>
          </p:cNvCxnSpPr>
          <p:nvPr/>
        </p:nvCxnSpPr>
        <p:spPr>
          <a:xfrm rot="10800000" flipH="1">
            <a:off x="762000" y="1981082"/>
            <a:ext cx="1066800" cy="1475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616" name="Google Shape;616;p25"/>
          <p:cNvCxnSpPr>
            <a:stCxn id="568" idx="6"/>
            <a:endCxn id="570" idx="2"/>
          </p:cNvCxnSpPr>
          <p:nvPr/>
        </p:nvCxnSpPr>
        <p:spPr>
          <a:xfrm rot="10800000" flipH="1">
            <a:off x="762000" y="1981168"/>
            <a:ext cx="1066800" cy="2824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617" name="Google Shape;617;p25"/>
          <p:cNvCxnSpPr>
            <a:stCxn id="568" idx="6"/>
            <a:endCxn id="571" idx="2"/>
          </p:cNvCxnSpPr>
          <p:nvPr/>
        </p:nvCxnSpPr>
        <p:spPr>
          <a:xfrm rot="10800000" flipH="1">
            <a:off x="762000" y="2717668"/>
            <a:ext cx="1066800" cy="2087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618" name="Google Shape;618;p25"/>
          <p:cNvCxnSpPr>
            <a:stCxn id="568" idx="6"/>
            <a:endCxn id="572" idx="2"/>
          </p:cNvCxnSpPr>
          <p:nvPr/>
        </p:nvCxnSpPr>
        <p:spPr>
          <a:xfrm rot="10800000" flipH="1">
            <a:off x="762000" y="3454468"/>
            <a:ext cx="1066800" cy="1350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619" name="Google Shape;619;p25"/>
          <p:cNvCxnSpPr>
            <a:stCxn id="568" idx="6"/>
            <a:endCxn id="573" idx="2"/>
          </p:cNvCxnSpPr>
          <p:nvPr/>
        </p:nvCxnSpPr>
        <p:spPr>
          <a:xfrm rot="10800000" flipH="1">
            <a:off x="762000" y="4802968"/>
            <a:ext cx="1066800" cy="2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620" name="Google Shape;620;p25"/>
          <p:cNvCxnSpPr/>
          <p:nvPr/>
        </p:nvCxnSpPr>
        <p:spPr>
          <a:xfrm rot="10800000" flipH="1">
            <a:off x="2438400" y="1983584"/>
            <a:ext cx="1066800" cy="2384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621" name="Google Shape;621;p25"/>
          <p:cNvCxnSpPr/>
          <p:nvPr/>
        </p:nvCxnSpPr>
        <p:spPr>
          <a:xfrm>
            <a:off x="2438400" y="1985968"/>
            <a:ext cx="1066800" cy="73421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622" name="Google Shape;622;p25"/>
          <p:cNvCxnSpPr/>
          <p:nvPr/>
        </p:nvCxnSpPr>
        <p:spPr>
          <a:xfrm>
            <a:off x="2438400" y="1985968"/>
            <a:ext cx="1066800" cy="1470814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623" name="Google Shape;623;p25"/>
          <p:cNvCxnSpPr/>
          <p:nvPr/>
        </p:nvCxnSpPr>
        <p:spPr>
          <a:xfrm>
            <a:off x="2438400" y="1985968"/>
            <a:ext cx="1066800" cy="2819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624" name="Google Shape;624;p25"/>
          <p:cNvCxnSpPr/>
          <p:nvPr/>
        </p:nvCxnSpPr>
        <p:spPr>
          <a:xfrm rot="10800000" flipH="1">
            <a:off x="2438400" y="1983584"/>
            <a:ext cx="1066800" cy="73898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625" name="Google Shape;625;p25"/>
          <p:cNvCxnSpPr/>
          <p:nvPr/>
        </p:nvCxnSpPr>
        <p:spPr>
          <a:xfrm>
            <a:off x="2438400" y="2722567"/>
            <a:ext cx="1066800" cy="2082801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626" name="Google Shape;626;p25"/>
          <p:cNvCxnSpPr/>
          <p:nvPr/>
        </p:nvCxnSpPr>
        <p:spPr>
          <a:xfrm rot="10800000" flipH="1">
            <a:off x="2438400" y="3456782"/>
            <a:ext cx="1066800" cy="2384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627" name="Google Shape;627;p25"/>
          <p:cNvCxnSpPr/>
          <p:nvPr/>
        </p:nvCxnSpPr>
        <p:spPr>
          <a:xfrm rot="10800000" flipH="1">
            <a:off x="2438400" y="2720183"/>
            <a:ext cx="1066800" cy="2384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628" name="Google Shape;628;p25"/>
          <p:cNvCxnSpPr/>
          <p:nvPr/>
        </p:nvCxnSpPr>
        <p:spPr>
          <a:xfrm>
            <a:off x="2438400" y="2722567"/>
            <a:ext cx="1066800" cy="73421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629" name="Google Shape;629;p25"/>
          <p:cNvCxnSpPr/>
          <p:nvPr/>
        </p:nvCxnSpPr>
        <p:spPr>
          <a:xfrm>
            <a:off x="2438400" y="3459166"/>
            <a:ext cx="1066800" cy="1346202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630" name="Google Shape;630;p25"/>
          <p:cNvCxnSpPr/>
          <p:nvPr/>
        </p:nvCxnSpPr>
        <p:spPr>
          <a:xfrm rot="10800000" flipH="1">
            <a:off x="2438400" y="2720183"/>
            <a:ext cx="1066800" cy="73898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631" name="Google Shape;631;p25"/>
          <p:cNvCxnSpPr/>
          <p:nvPr/>
        </p:nvCxnSpPr>
        <p:spPr>
          <a:xfrm rot="10800000" flipH="1">
            <a:off x="2438400" y="1983584"/>
            <a:ext cx="1066800" cy="1475582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632" name="Google Shape;632;p25"/>
          <p:cNvCxnSpPr/>
          <p:nvPr/>
        </p:nvCxnSpPr>
        <p:spPr>
          <a:xfrm rot="10800000" flipH="1">
            <a:off x="2438400" y="1983584"/>
            <a:ext cx="1066800" cy="2824168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633" name="Google Shape;633;p25"/>
          <p:cNvCxnSpPr/>
          <p:nvPr/>
        </p:nvCxnSpPr>
        <p:spPr>
          <a:xfrm rot="10800000" flipH="1">
            <a:off x="2438400" y="2720183"/>
            <a:ext cx="1066800" cy="2087569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634" name="Google Shape;634;p25"/>
          <p:cNvCxnSpPr/>
          <p:nvPr/>
        </p:nvCxnSpPr>
        <p:spPr>
          <a:xfrm rot="10800000" flipH="1">
            <a:off x="2438400" y="3456782"/>
            <a:ext cx="1066800" cy="135097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635" name="Google Shape;635;p25"/>
          <p:cNvCxnSpPr/>
          <p:nvPr/>
        </p:nvCxnSpPr>
        <p:spPr>
          <a:xfrm rot="10800000" flipH="1">
            <a:off x="2438400" y="4805368"/>
            <a:ext cx="1066800" cy="2384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636" name="Google Shape;636;p25"/>
          <p:cNvCxnSpPr/>
          <p:nvPr/>
        </p:nvCxnSpPr>
        <p:spPr>
          <a:xfrm rot="10800000" flipH="1">
            <a:off x="6019800" y="1983584"/>
            <a:ext cx="1066800" cy="2384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637" name="Google Shape;637;p25"/>
          <p:cNvCxnSpPr/>
          <p:nvPr/>
        </p:nvCxnSpPr>
        <p:spPr>
          <a:xfrm>
            <a:off x="6019800" y="1985968"/>
            <a:ext cx="1066800" cy="73421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638" name="Google Shape;638;p25"/>
          <p:cNvCxnSpPr/>
          <p:nvPr/>
        </p:nvCxnSpPr>
        <p:spPr>
          <a:xfrm>
            <a:off x="6019800" y="1985968"/>
            <a:ext cx="1066800" cy="1470814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639" name="Google Shape;639;p25"/>
          <p:cNvCxnSpPr/>
          <p:nvPr/>
        </p:nvCxnSpPr>
        <p:spPr>
          <a:xfrm>
            <a:off x="6019800" y="1985968"/>
            <a:ext cx="1066800" cy="2819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640" name="Google Shape;640;p25"/>
          <p:cNvCxnSpPr/>
          <p:nvPr/>
        </p:nvCxnSpPr>
        <p:spPr>
          <a:xfrm rot="10800000" flipH="1">
            <a:off x="6019800" y="1983584"/>
            <a:ext cx="1066800" cy="73898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641" name="Google Shape;641;p25"/>
          <p:cNvCxnSpPr/>
          <p:nvPr/>
        </p:nvCxnSpPr>
        <p:spPr>
          <a:xfrm>
            <a:off x="6019800" y="2722567"/>
            <a:ext cx="1066800" cy="2082801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642" name="Google Shape;642;p25"/>
          <p:cNvCxnSpPr/>
          <p:nvPr/>
        </p:nvCxnSpPr>
        <p:spPr>
          <a:xfrm rot="10800000" flipH="1">
            <a:off x="6019800" y="3456782"/>
            <a:ext cx="1066800" cy="2384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643" name="Google Shape;643;p25"/>
          <p:cNvCxnSpPr/>
          <p:nvPr/>
        </p:nvCxnSpPr>
        <p:spPr>
          <a:xfrm rot="10800000" flipH="1">
            <a:off x="6019800" y="2720183"/>
            <a:ext cx="1066800" cy="2384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644" name="Google Shape;644;p25"/>
          <p:cNvCxnSpPr/>
          <p:nvPr/>
        </p:nvCxnSpPr>
        <p:spPr>
          <a:xfrm>
            <a:off x="6019800" y="2722567"/>
            <a:ext cx="1066800" cy="73421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645" name="Google Shape;645;p25"/>
          <p:cNvCxnSpPr/>
          <p:nvPr/>
        </p:nvCxnSpPr>
        <p:spPr>
          <a:xfrm>
            <a:off x="6019800" y="3459166"/>
            <a:ext cx="1066800" cy="1346202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646" name="Google Shape;646;p25"/>
          <p:cNvCxnSpPr/>
          <p:nvPr/>
        </p:nvCxnSpPr>
        <p:spPr>
          <a:xfrm rot="10800000" flipH="1">
            <a:off x="6019800" y="2720183"/>
            <a:ext cx="1066800" cy="73898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647" name="Google Shape;647;p25"/>
          <p:cNvCxnSpPr/>
          <p:nvPr/>
        </p:nvCxnSpPr>
        <p:spPr>
          <a:xfrm rot="10800000" flipH="1">
            <a:off x="6019800" y="1983584"/>
            <a:ext cx="1066800" cy="1475582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648" name="Google Shape;648;p25"/>
          <p:cNvCxnSpPr/>
          <p:nvPr/>
        </p:nvCxnSpPr>
        <p:spPr>
          <a:xfrm rot="10800000" flipH="1">
            <a:off x="6019800" y="1983584"/>
            <a:ext cx="1066800" cy="2824168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649" name="Google Shape;649;p25"/>
          <p:cNvCxnSpPr/>
          <p:nvPr/>
        </p:nvCxnSpPr>
        <p:spPr>
          <a:xfrm rot="10800000" flipH="1">
            <a:off x="6019800" y="2720183"/>
            <a:ext cx="1066800" cy="2087569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650" name="Google Shape;650;p25"/>
          <p:cNvCxnSpPr/>
          <p:nvPr/>
        </p:nvCxnSpPr>
        <p:spPr>
          <a:xfrm rot="10800000" flipH="1">
            <a:off x="6019800" y="3456782"/>
            <a:ext cx="1066800" cy="135097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651" name="Google Shape;651;p25"/>
          <p:cNvCxnSpPr/>
          <p:nvPr/>
        </p:nvCxnSpPr>
        <p:spPr>
          <a:xfrm rot="10800000" flipH="1">
            <a:off x="6019800" y="4805368"/>
            <a:ext cx="1066800" cy="2384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652" name="Google Shape;652;p25"/>
          <p:cNvSpPr txBox="1"/>
          <p:nvPr/>
        </p:nvSpPr>
        <p:spPr>
          <a:xfrm>
            <a:off x="4528279" y="2930889"/>
            <a:ext cx="41549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endParaRPr/>
          </a:p>
        </p:txBody>
      </p:sp>
      <p:pic>
        <p:nvPicPr>
          <p:cNvPr id="653" name="Google Shape;653;p25"/>
          <p:cNvPicPr preferRelativeResize="0"/>
          <p:nvPr/>
        </p:nvPicPr>
        <p:blipFill rotWithShape="1">
          <a:blip r:embed="rId25">
            <a:alphaModFix/>
          </a:blip>
          <a:srcRect/>
          <a:stretch/>
        </p:blipFill>
        <p:spPr>
          <a:xfrm>
            <a:off x="2314015" y="5613402"/>
            <a:ext cx="4628677" cy="902645"/>
          </a:xfrm>
          <a:prstGeom prst="rect">
            <a:avLst/>
          </a:prstGeom>
          <a:noFill/>
          <a:ln>
            <a:noFill/>
          </a:ln>
        </p:spPr>
      </p:pic>
      <p:sp>
        <p:nvSpPr>
          <p:cNvPr id="654" name="Google Shape;654;p25"/>
          <p:cNvSpPr txBox="1"/>
          <p:nvPr/>
        </p:nvSpPr>
        <p:spPr>
          <a:xfrm>
            <a:off x="8398132" y="5675332"/>
            <a:ext cx="328416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 = nonlinear activation function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9450254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28"/>
          <p:cNvSpPr txBox="1">
            <a:spLocks noGrp="1"/>
          </p:cNvSpPr>
          <p:nvPr>
            <p:ph type="title"/>
          </p:nvPr>
        </p:nvSpPr>
        <p:spPr>
          <a:xfrm>
            <a:off x="0" y="-25400"/>
            <a:ext cx="12192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Neural Networks Properties</a:t>
            </a:r>
            <a:endParaRPr/>
          </a:p>
        </p:txBody>
      </p:sp>
      <p:sp>
        <p:nvSpPr>
          <p:cNvPr id="674" name="Google Shape;674;p28"/>
          <p:cNvSpPr txBox="1">
            <a:spLocks noGrp="1"/>
          </p:cNvSpPr>
          <p:nvPr>
            <p:ph type="body" idx="1"/>
          </p:nvPr>
        </p:nvSpPr>
        <p:spPr>
          <a:xfrm>
            <a:off x="406400" y="1397001"/>
            <a:ext cx="11379200" cy="4729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882" lvl="0" indent="-342882" algn="l" rtl="0">
              <a:spcBef>
                <a:spcPts val="0"/>
              </a:spcBef>
              <a:spcAft>
                <a:spcPts val="0"/>
              </a:spcAft>
              <a:buSzPts val="3200"/>
              <a:buChar char="▪"/>
            </a:pPr>
            <a:r>
              <a:rPr lang="en-US" dirty="0"/>
              <a:t>Theorem (Universal Function Approximators).  A two-layer neural network with a sufficient number of neurons can approximate any continuous function to any desired accuracy.</a:t>
            </a:r>
            <a:endParaRPr dirty="0"/>
          </a:p>
          <a:p>
            <a:pPr marL="2057298" lvl="4" indent="-101589" algn="l" rtl="0">
              <a:spcBef>
                <a:spcPts val="400"/>
              </a:spcBef>
              <a:spcAft>
                <a:spcPts val="0"/>
              </a:spcAft>
              <a:buSzPts val="2000"/>
              <a:buNone/>
            </a:pPr>
            <a:endParaRPr dirty="0"/>
          </a:p>
          <a:p>
            <a:pPr marL="342882" lvl="0" indent="-342882" algn="l" rtl="0">
              <a:spcBef>
                <a:spcPts val="640"/>
              </a:spcBef>
              <a:spcAft>
                <a:spcPts val="0"/>
              </a:spcAft>
              <a:buSzPts val="3200"/>
              <a:buChar char="▪"/>
            </a:pPr>
            <a:r>
              <a:rPr lang="en-US" dirty="0"/>
              <a:t>Practical considerations</a:t>
            </a:r>
            <a:endParaRPr dirty="0"/>
          </a:p>
          <a:p>
            <a:pPr marL="742913" lvl="1" indent="-285736" algn="l" rtl="0">
              <a:spcBef>
                <a:spcPts val="560"/>
              </a:spcBef>
              <a:spcAft>
                <a:spcPts val="0"/>
              </a:spcAft>
              <a:buSzPts val="2800"/>
              <a:buChar char="▪"/>
            </a:pPr>
            <a:r>
              <a:rPr lang="en-US" dirty="0"/>
              <a:t>Can be seen as learning the features </a:t>
            </a:r>
            <a:endParaRPr dirty="0"/>
          </a:p>
          <a:p>
            <a:pPr marL="2514474" lvl="5" indent="-177788" algn="l" rtl="0">
              <a:spcBef>
                <a:spcPts val="160"/>
              </a:spcBef>
              <a:spcAft>
                <a:spcPts val="0"/>
              </a:spcAft>
              <a:buSzPts val="800"/>
              <a:buNone/>
            </a:pPr>
            <a:endParaRPr sz="800" dirty="0"/>
          </a:p>
          <a:p>
            <a:pPr marL="742913" lvl="1" indent="-285736" algn="l" rtl="0">
              <a:spcBef>
                <a:spcPts val="560"/>
              </a:spcBef>
              <a:spcAft>
                <a:spcPts val="0"/>
              </a:spcAft>
              <a:buSzPts val="2800"/>
              <a:buChar char="▪"/>
            </a:pPr>
            <a:r>
              <a:rPr lang="en-US" dirty="0"/>
              <a:t>Large number of neurons</a:t>
            </a:r>
            <a:endParaRPr dirty="0"/>
          </a:p>
          <a:p>
            <a:pPr marL="1142942" lvl="2" indent="-228588" algn="l" rtl="0">
              <a:spcBef>
                <a:spcPts val="480"/>
              </a:spcBef>
              <a:spcAft>
                <a:spcPts val="0"/>
              </a:spcAft>
              <a:buSzPts val="2400"/>
              <a:buChar char="▪"/>
            </a:pPr>
            <a:r>
              <a:rPr lang="en-US" dirty="0"/>
              <a:t>Danger for overfitting</a:t>
            </a:r>
            <a:endParaRPr dirty="0"/>
          </a:p>
          <a:p>
            <a:pPr marL="1142942" lvl="2" indent="-76188" algn="l" rtl="0">
              <a:spcBef>
                <a:spcPts val="480"/>
              </a:spcBef>
              <a:spcAft>
                <a:spcPts val="0"/>
              </a:spcAft>
              <a:buSzPts val="24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201821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29"/>
          <p:cNvSpPr txBox="1">
            <a:spLocks noGrp="1"/>
          </p:cNvSpPr>
          <p:nvPr>
            <p:ph type="title"/>
          </p:nvPr>
        </p:nvSpPr>
        <p:spPr>
          <a:xfrm>
            <a:off x="0" y="-25400"/>
            <a:ext cx="12192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Universal Function Approximation Theorem*</a:t>
            </a:r>
            <a:endParaRPr sz="4000" dirty="0"/>
          </a:p>
        </p:txBody>
      </p:sp>
      <p:sp>
        <p:nvSpPr>
          <p:cNvPr id="680" name="Google Shape;680;p29"/>
          <p:cNvSpPr txBox="1">
            <a:spLocks noGrp="1"/>
          </p:cNvSpPr>
          <p:nvPr>
            <p:ph type="body" idx="1"/>
          </p:nvPr>
        </p:nvSpPr>
        <p:spPr>
          <a:xfrm>
            <a:off x="406401" y="4492618"/>
            <a:ext cx="11117913" cy="14763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882" lvl="0" indent="-342882" algn="l" rtl="0">
              <a:spcBef>
                <a:spcPts val="0"/>
              </a:spcBef>
              <a:spcAft>
                <a:spcPts val="0"/>
              </a:spcAft>
              <a:buSzPts val="3200"/>
              <a:buChar char="▪"/>
            </a:pPr>
            <a:r>
              <a:rPr lang="en-US" u="sng"/>
              <a:t>In words:</a:t>
            </a:r>
            <a:r>
              <a:rPr lang="en-US"/>
              <a:t> Given any continuous function f(x), if a 2-layer neural network has enough hidden units, then there is a choice of weights that allow it to closely approximate f(x). </a:t>
            </a:r>
            <a:endParaRPr/>
          </a:p>
        </p:txBody>
      </p:sp>
      <p:pic>
        <p:nvPicPr>
          <p:cNvPr id="681" name="Google Shape;681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10865" y="1130363"/>
            <a:ext cx="7570273" cy="3365437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682" name="Google Shape;682;p29"/>
          <p:cNvSpPr txBox="1"/>
          <p:nvPr/>
        </p:nvSpPr>
        <p:spPr>
          <a:xfrm>
            <a:off x="124157" y="6070601"/>
            <a:ext cx="6276643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Cybenko (1989) “Approximations by superpositions of sigmoidal functions”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Hornik (1991) “Approximation Capabilities of Multilayer Feedforward Networks”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Leshno and Schocken (1991) ”Multilayer Feedforward Networks with Non-Polynomial Activation Functions Can Approximate Any Function”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5445121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30"/>
          <p:cNvSpPr txBox="1">
            <a:spLocks noGrp="1"/>
          </p:cNvSpPr>
          <p:nvPr>
            <p:ph type="title"/>
          </p:nvPr>
        </p:nvSpPr>
        <p:spPr>
          <a:xfrm>
            <a:off x="0" y="-25400"/>
            <a:ext cx="12192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Universal Function Approximation Theorem*</a:t>
            </a:r>
            <a:endParaRPr sz="4000" dirty="0"/>
          </a:p>
        </p:txBody>
      </p:sp>
      <p:sp>
        <p:nvSpPr>
          <p:cNvPr id="688" name="Google Shape;688;p30"/>
          <p:cNvSpPr txBox="1"/>
          <p:nvPr/>
        </p:nvSpPr>
        <p:spPr>
          <a:xfrm>
            <a:off x="124157" y="6070601"/>
            <a:ext cx="6276643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Cybenko (1989) “Approximations by superpositions of sigmoidal functions”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Hornik (1991) “Approximation Capabilities of Multilayer Feedforward Networks”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Leshno and Schocken (1991) ”Multilayer Feedforward Networks with Non-Polynomial Activation Functions Can Approximate Any Function”</a:t>
            </a:r>
            <a:endParaRPr/>
          </a:p>
        </p:txBody>
      </p:sp>
      <p:pic>
        <p:nvPicPr>
          <p:cNvPr id="689" name="Google Shape;689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09385" y="1052124"/>
            <a:ext cx="4253748" cy="4888331"/>
          </a:xfrm>
          <a:prstGeom prst="rect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690" name="Google Shape;690;p3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831874" y="1052124"/>
            <a:ext cx="3777988" cy="4888331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691" name="Google Shape;691;p3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64901" y="1052125"/>
            <a:ext cx="3184393" cy="4928140"/>
          </a:xfrm>
          <a:prstGeom prst="rect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</p:spTree>
    <p:extLst>
      <p:ext uri="{BB962C8B-B14F-4D97-AF65-F5344CB8AC3E}">
        <p14:creationId xmlns:p14="http://schemas.microsoft.com/office/powerpoint/2010/main" val="379457781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FAULTFONTSIZE" val="10"/>
  <p:tag name="DEFAULTWIDTH" val="385"/>
  <p:tag name="DEFAULTHEIGHT" val="283"/>
</p:tagLst>
</file>

<file path=ppt/theme/theme1.xml><?xml version="1.0" encoding="utf-8"?>
<a:theme xmlns:a="http://schemas.openxmlformats.org/drawingml/2006/main" name="188_anca">
  <a:themeElements>
    <a:clrScheme name="dan-berkeley-nlp-v1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an-berkeley-nlp-v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defRPr dirty="0" smtClean="0">
            <a:latin typeface="Calibri"/>
            <a:cs typeface="Calibri"/>
          </a:defRPr>
        </a:defPPr>
      </a:lstStyle>
    </a:txDef>
  </a:objectDefaults>
  <a:extraClrSchemeLst>
    <a:extraClrScheme>
      <a:clrScheme name="dan-berkeley-nlp-v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188_anca.thmx</Template>
  <TotalTime>65695</TotalTime>
  <Words>2324</Words>
  <Application>Microsoft Macintosh PowerPoint</Application>
  <PresentationFormat>Widescreen</PresentationFormat>
  <Paragraphs>500</Paragraphs>
  <Slides>32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1" baseType="lpstr">
      <vt:lpstr>Noto Sans Symbols</vt:lpstr>
      <vt:lpstr>Arial</vt:lpstr>
      <vt:lpstr>Calibri</vt:lpstr>
      <vt:lpstr>Cambria Math</vt:lpstr>
      <vt:lpstr>Courier</vt:lpstr>
      <vt:lpstr>Courier New</vt:lpstr>
      <vt:lpstr>Palatino</vt:lpstr>
      <vt:lpstr>Wingdings</vt:lpstr>
      <vt:lpstr>188_anca</vt:lpstr>
      <vt:lpstr>CS 188: Artificial Intelligence </vt:lpstr>
      <vt:lpstr>Recap: Bayesian learning</vt:lpstr>
      <vt:lpstr>Recap: Logistic Regression</vt:lpstr>
      <vt:lpstr>Recap: Maximum Likelihood Estimation for Logistic Regression</vt:lpstr>
      <vt:lpstr>Recap: Gradient Ascent</vt:lpstr>
      <vt:lpstr>Recap: Neural Networks</vt:lpstr>
      <vt:lpstr>Neural Networks Properties</vt:lpstr>
      <vt:lpstr>Universal Function Approximation Theorem*</vt:lpstr>
      <vt:lpstr>Universal Function Approximation Theorem*</vt:lpstr>
      <vt:lpstr>How about computing all the derivatives?</vt:lpstr>
      <vt:lpstr>How about computing all the derivatives?</vt:lpstr>
      <vt:lpstr>Automatic Differentiation</vt:lpstr>
      <vt:lpstr>Training a Network (setting weights)</vt:lpstr>
      <vt:lpstr>Training a Network</vt:lpstr>
      <vt:lpstr>Back Propagation: g(w)=w_1^3 w_2+3w_1</vt:lpstr>
      <vt:lpstr>Back Propagation: g(w)=w_1^3 w_2+3w_1</vt:lpstr>
      <vt:lpstr>Back Propagation: g(w)=w_1^3 w_2+3w_1</vt:lpstr>
      <vt:lpstr>Back Propagation: g(w)=w_1^3 w_2+3w_1</vt:lpstr>
      <vt:lpstr>Back Propagation: g(w)=w_1^3 w_2+3w_1</vt:lpstr>
      <vt:lpstr>Back Propagation: g(w)=w_1^3 w_2+3w_1</vt:lpstr>
      <vt:lpstr>Back Propagation: g(w)=w_1^3 w_2+3w_1</vt:lpstr>
      <vt:lpstr>Back Propagation: g(w)=w_1^3 w_2+3w_1</vt:lpstr>
      <vt:lpstr>Back Propagation: g(w)=w_1^3 w_2+3w_1</vt:lpstr>
      <vt:lpstr>Back Propagation: g(w)=w_1^3 w_2+3w_1</vt:lpstr>
      <vt:lpstr>Back Propagation: g(w)=w_1^3 w_2+3w_1</vt:lpstr>
      <vt:lpstr>PowerPoint Presentation</vt:lpstr>
      <vt:lpstr>PowerPoint Presentation</vt:lpstr>
      <vt:lpstr>Summary of Key Ideas</vt:lpstr>
      <vt:lpstr>Different Neural Network Architectures</vt:lpstr>
      <vt:lpstr>Different Neural Network Architectures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294-5: Statistical Natural Language Processing</dc:title>
  <dc:creator>Preferred Customer</dc:creator>
  <cp:lastModifiedBy>Dawn Dawn</cp:lastModifiedBy>
  <cp:revision>3042</cp:revision>
  <cp:lastPrinted>2014-02-20T19:34:11Z</cp:lastPrinted>
  <dcterms:created xsi:type="dcterms:W3CDTF">2004-08-27T04:16:05Z</dcterms:created>
  <dcterms:modified xsi:type="dcterms:W3CDTF">2021-04-15T06:32:48Z</dcterms:modified>
</cp:coreProperties>
</file>